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458" r:id="rId2"/>
    <p:sldId id="464" r:id="rId3"/>
    <p:sldId id="467" r:id="rId4"/>
    <p:sldId id="465" r:id="rId5"/>
    <p:sldId id="468" r:id="rId6"/>
    <p:sldId id="442" r:id="rId7"/>
    <p:sldId id="443" r:id="rId8"/>
    <p:sldId id="469" r:id="rId9"/>
    <p:sldId id="459" r:id="rId10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993300"/>
    <a:srgbClr val="FF3300"/>
    <a:srgbClr val="FF0066"/>
    <a:srgbClr val="FFFF00"/>
    <a:srgbClr val="00808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0860" autoAdjust="0"/>
  </p:normalViewPr>
  <p:slideViewPr>
    <p:cSldViewPr>
      <p:cViewPr varScale="1">
        <p:scale>
          <a:sx n="82" d="100"/>
          <a:sy n="82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28995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1" rIns="93185" bIns="46591" numCol="1" anchor="t" anchorCtr="0" compatLnSpc="1">
            <a:prstTxWarp prst="textNoShape">
              <a:avLst/>
            </a:prstTxWarp>
          </a:bodyPr>
          <a:lstStyle>
            <a:lvl1pPr defTabSz="931990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90" y="1"/>
            <a:ext cx="2928995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1" rIns="93185" bIns="46591" numCol="1" anchor="t" anchorCtr="0" compatLnSpc="1">
            <a:prstTxWarp prst="textNoShape">
              <a:avLst/>
            </a:prstTxWarp>
          </a:bodyPr>
          <a:lstStyle>
            <a:lvl1pPr algn="r" defTabSz="931990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5802" y="4721895"/>
            <a:ext cx="5409562" cy="447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1" rIns="93185" bIns="465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3789"/>
            <a:ext cx="2928995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1" rIns="93185" bIns="46591" numCol="1" anchor="b" anchorCtr="0" compatLnSpc="1">
            <a:prstTxWarp prst="textNoShape">
              <a:avLst/>
            </a:prstTxWarp>
          </a:bodyPr>
          <a:lstStyle>
            <a:lvl1pPr defTabSz="931990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90" y="9443789"/>
            <a:ext cx="2928995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1" rIns="93185" bIns="46591" numCol="1" anchor="b" anchorCtr="0" compatLnSpc="1">
            <a:prstTxWarp prst="textNoShape">
              <a:avLst/>
            </a:prstTxWarp>
          </a:bodyPr>
          <a:lstStyle>
            <a:lvl1pPr algn="r" defTabSz="931990">
              <a:defRPr sz="1200" smtClean="0"/>
            </a:lvl1pPr>
          </a:lstStyle>
          <a:p>
            <a:pPr>
              <a:defRPr/>
            </a:pPr>
            <a:fld id="{0F9BD167-7FAD-4312-BF3F-7BB9C9E0A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464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FA3717-557B-4723-B594-7F1BF4BD7778}" type="slidenum">
              <a:rPr lang="ru-RU" smtClean="0"/>
              <a:pPr/>
              <a:t>1</a:t>
            </a:fld>
            <a:endParaRPr lang="ru-RU" dirty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046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3"/>
          <p:cNvSpPr txBox="1">
            <a:spLocks noGrp="1" noChangeArrowheads="1"/>
          </p:cNvSpPr>
          <p:nvPr/>
        </p:nvSpPr>
        <p:spPr bwMode="auto">
          <a:xfrm>
            <a:off x="3832169" y="9445389"/>
            <a:ext cx="2928994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49" tIns="45475" rIns="90949" bIns="45475" anchor="b"/>
          <a:lstStyle/>
          <a:p>
            <a:pPr algn="r" defTabSz="909724" eaLnBrk="0" hangingPunct="0">
              <a:spcBef>
                <a:spcPct val="20000"/>
              </a:spcBef>
            </a:pPr>
            <a:fld id="{43413332-1D7A-471E-BD7C-6EEF9F601F6E}" type="slidenum">
              <a:rPr lang="ru-RU" sz="1200">
                <a:latin typeface="Tahoma" pitchFamily="34" charset="0"/>
                <a:cs typeface="Times New Roman" pitchFamily="18" charset="0"/>
              </a:rPr>
              <a:pPr algn="r" defTabSz="909724" eaLnBrk="0" hangingPunct="0">
                <a:spcBef>
                  <a:spcPct val="20000"/>
                </a:spcBef>
              </a:pPr>
              <a:t>4</a:t>
            </a:fld>
            <a:endParaRPr lang="ru-RU" sz="120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5350" y="744538"/>
            <a:ext cx="4972050" cy="3730625"/>
          </a:xfrm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595" y="4723494"/>
            <a:ext cx="4957976" cy="4474131"/>
          </a:xfrm>
          <a:noFill/>
          <a:ln/>
        </p:spPr>
        <p:txBody>
          <a:bodyPr lIns="90949" tIns="45475" rIns="90949" bIns="45475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069321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3"/>
          <p:cNvSpPr txBox="1">
            <a:spLocks noGrp="1" noChangeArrowheads="1"/>
          </p:cNvSpPr>
          <p:nvPr/>
        </p:nvSpPr>
        <p:spPr bwMode="auto">
          <a:xfrm>
            <a:off x="3917433" y="9592705"/>
            <a:ext cx="2995312" cy="50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705" tIns="46351" rIns="92705" bIns="46351" anchor="b"/>
          <a:lstStyle/>
          <a:p>
            <a:pPr algn="r" defTabSz="909638">
              <a:spcBef>
                <a:spcPct val="20000"/>
              </a:spcBef>
            </a:pPr>
            <a:fld id="{5D644502-6464-4B2F-976E-AB7980A07777}" type="slidenum">
              <a:rPr lang="ru-RU" sz="1200">
                <a:latin typeface="Tahoma" pitchFamily="34" charset="0"/>
                <a:ea typeface="MS PGothic" pitchFamily="34" charset="-128"/>
                <a:cs typeface="Times New Roman" pitchFamily="18" charset="0"/>
              </a:rPr>
              <a:pPr algn="r" defTabSz="909638">
                <a:spcBef>
                  <a:spcPct val="20000"/>
                </a:spcBef>
              </a:pPr>
              <a:t>6</a:t>
            </a:fld>
            <a:endParaRPr lang="ru-RU" sz="1200"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47713"/>
            <a:ext cx="4964112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705" tIns="46351" rIns="92705" bIns="46351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296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 smtClean="0"/>
              <a:pPr/>
              <a:t>9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3004A-E8E3-48BF-80DC-76AAA06F1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AC108-4D12-4685-8F2F-49F80660F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1D382-33F1-406C-94EE-8C64EF9F8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74232-883E-4567-9F2D-C9ECF0F3D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65F32-3D78-4720-913C-7CD25A42B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7E196-6C2E-44B5-91AF-D95C35C26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80795-4ED5-4DA1-8751-40490D827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9C03C-30A8-4CFA-9880-527F85C04A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4FAD6-2A0B-45A7-BC76-67BB2DE61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BCC22-E959-4E40-8474-42E7A1730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A423F-60D4-4F70-B3FD-EA25300E9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BF795-735D-48ED-9592-ED1859CA0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C2DE8-BE78-4220-8D91-188796CCBF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8196" name="Picture 8" descr="пр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9" descr="пр 1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CE742F5B-0160-4017-8527-F2ED755F1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  <p:sldLayoutId id="2147483666" r:id="rId12"/>
    <p:sldLayoutId id="2147483665" r:id="rId13"/>
    <p:sldLayoutId id="214748366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 idx="4294967295"/>
          </p:nvPr>
        </p:nvSpPr>
        <p:spPr>
          <a:xfrm>
            <a:off x="2697163" y="142875"/>
            <a:ext cx="6446837" cy="1152525"/>
          </a:xfrm>
        </p:spPr>
        <p:txBody>
          <a:bodyPr/>
          <a:lstStyle/>
          <a:p>
            <a:pPr algn="l" eaLnBrk="1" hangingPunct="1">
              <a:lnSpc>
                <a:spcPct val="135000"/>
              </a:lnSpc>
              <a:defRPr/>
            </a:pP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Управление Федеральной антимонопольной службы по Тюменской области</a:t>
            </a:r>
            <a:endParaRPr lang="en-US" sz="2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251520" y="2564904"/>
            <a:ext cx="8496944" cy="378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75000"/>
              </a:lnSpc>
            </a:pPr>
            <a:endParaRPr lang="ru-RU" sz="1050" dirty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endParaRPr lang="ru-RU" sz="3200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 algn="ctr"/>
            <a:r>
              <a:rPr lang="ru-RU" sz="3200" dirty="0">
                <a:solidFill>
                  <a:srgbClr val="002060"/>
                </a:solidFill>
              </a:rPr>
              <a:t>Антимонопольный контроль: практика выявления и пресечения 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</a:rPr>
              <a:t>нарушений Закона о защите конкуренции за 2016 год</a:t>
            </a:r>
            <a:r>
              <a:rPr lang="ru-RU" sz="3200" dirty="0" smtClean="0">
                <a:solidFill>
                  <a:srgbClr val="002060"/>
                </a:solidFill>
                <a:latin typeface="Arial" charset="0"/>
              </a:rPr>
              <a:t> </a:t>
            </a:r>
          </a:p>
          <a:p>
            <a:pPr algn="ctr" eaLnBrk="1" hangingPunct="1"/>
            <a:endParaRPr lang="ru-RU" sz="3200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 algn="r"/>
            <a:r>
              <a:rPr lang="ru-RU" sz="2000" dirty="0" smtClean="0">
                <a:solidFill>
                  <a:schemeClr val="accent6"/>
                </a:solidFill>
              </a:rPr>
              <a:t>Заместитель руководителя Тюменского УФАС России</a:t>
            </a:r>
            <a:endParaRPr lang="ru-RU" sz="2000" dirty="0">
              <a:solidFill>
                <a:schemeClr val="accent6"/>
              </a:solidFill>
            </a:endParaRPr>
          </a:p>
          <a:p>
            <a:pPr algn="r"/>
            <a:r>
              <a:rPr lang="ru-RU" sz="2000" dirty="0" smtClean="0">
                <a:solidFill>
                  <a:schemeClr val="accent6"/>
                </a:solidFill>
              </a:rPr>
              <a:t>Д.А. </a:t>
            </a:r>
            <a:r>
              <a:rPr lang="ru-RU" sz="2000" dirty="0" err="1" smtClean="0">
                <a:solidFill>
                  <a:schemeClr val="accent6"/>
                </a:solidFill>
              </a:rPr>
              <a:t>Полухин</a:t>
            </a:r>
            <a:endParaRPr lang="ru-RU" sz="2000" dirty="0" smtClean="0">
              <a:solidFill>
                <a:schemeClr val="accent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9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4B59CF6-820C-477C-A349-F39DD58EAB29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3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16B832A-838D-4778-ADE0-DD357DC050D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4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207B132-B0F3-41B1-A81E-4141EEF1827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5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AC3E4E3-D486-4275-84F0-C012DE8B322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6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94A8A1D-AC98-4511-8AC1-4F3B84826837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7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1F94BC1-ADA4-483D-942C-4A9450B397B6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8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35A4803-7B0F-4887-96D0-2AB5B99E3A37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9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662E6E0-6527-4445-B202-5D3E4534BFF5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0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8B6D39B-4224-481D-A75F-3078E8128332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1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C1D61D5-5446-41D1-AD41-631A3300572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3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9ABC58-26D1-48D8-96DA-7F08010B7A1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0" y="111750"/>
            <a:ext cx="9144000" cy="464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900"/>
              </a:lnSpc>
            </a:pPr>
            <a:r>
              <a:rPr lang="ru-RU" sz="2800" b="1" dirty="0" smtClean="0">
                <a:solidFill>
                  <a:srgbClr val="333399"/>
                </a:solidFill>
                <a:latin typeface="+mj-lt"/>
                <a:ea typeface="MS PGothic" pitchFamily="34" charset="-128"/>
                <a:cs typeface="MS PGothic" charset="0"/>
              </a:rPr>
              <a:t>Злоупотребление доминирующим положением</a:t>
            </a:r>
            <a:endParaRPr lang="ru-RU" sz="2800" b="1" dirty="0">
              <a:solidFill>
                <a:srgbClr val="333399"/>
              </a:solidFill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16" name="Скругленный прямоугольник 15"/>
          <p:cNvSpPr>
            <a:spLocks noChangeArrowheads="1"/>
          </p:cNvSpPr>
          <p:nvPr/>
        </p:nvSpPr>
        <p:spPr bwMode="auto">
          <a:xfrm>
            <a:off x="252413" y="981075"/>
            <a:ext cx="8640762" cy="719138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  <a:cs typeface="+mn-cs"/>
              </a:rPr>
              <a:t>Рассмотрено 332 заявления (увеличилось на 25%)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3850" y="1700213"/>
            <a:ext cx="8496300" cy="648667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</a:rPr>
              <a:t>70% - обращения физических лиц</a:t>
            </a:r>
            <a:endParaRPr lang="ru-RU" dirty="0">
              <a:solidFill>
                <a:schemeClr val="accent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3850" y="2348880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</a:rPr>
              <a:t>30-40% - жалобы на поставщиков тепла и электроэнергии</a:t>
            </a:r>
            <a:endParaRPr lang="ru-RU" dirty="0">
              <a:solidFill>
                <a:schemeClr val="accent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3850" y="2996953"/>
            <a:ext cx="8496300" cy="720079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</a:rPr>
              <a:t>47% - жалобы на субъектов естественной монополии (газ, электроэнергия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)</a:t>
            </a:r>
            <a:endParaRPr lang="ru-RU" dirty="0">
              <a:solidFill>
                <a:schemeClr val="tx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3850" y="3789040"/>
            <a:ext cx="8496300" cy="864096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Выдано 3 предупреждения </a:t>
            </a:r>
            <a:r>
              <a:rPr lang="ru-RU" dirty="0" smtClean="0"/>
              <a:t>о </a:t>
            </a:r>
            <a:r>
              <a:rPr lang="ru-RU" dirty="0"/>
              <a:t>прекращении действий, содержащих признаки нарушения антимонопольного законодательства</a:t>
            </a:r>
            <a:endParaRPr lang="ru-RU" dirty="0">
              <a:solidFill>
                <a:schemeClr val="tx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3850" y="4653137"/>
            <a:ext cx="8496300" cy="504055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6"/>
                </a:solidFill>
                <a:latin typeface="Arial" charset="0"/>
                <a:ea typeface="MS PGothic" pitchFamily="34" charset="-128"/>
              </a:rPr>
              <a:t>Навязывание невыгодных условий договора</a:t>
            </a:r>
            <a:endParaRPr lang="ru-RU" dirty="0">
              <a:solidFill>
                <a:schemeClr val="accent6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3850" y="5157193"/>
            <a:ext cx="8496300" cy="612279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6"/>
                </a:solidFill>
                <a:latin typeface="Arial" charset="0"/>
                <a:ea typeface="MS PGothic" pitchFamily="34" charset="-128"/>
              </a:rPr>
              <a:t>Необоснованный отказ от заключения договора</a:t>
            </a:r>
            <a:endParaRPr lang="ru-RU" dirty="0">
              <a:solidFill>
                <a:schemeClr val="accent6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8221" y="5769472"/>
            <a:ext cx="8496300" cy="612279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6"/>
                </a:solidFill>
                <a:latin typeface="Arial" charset="0"/>
                <a:ea typeface="MS PGothic" pitchFamily="34" charset="-128"/>
              </a:rPr>
              <a:t>Создание дискриминационных условий</a:t>
            </a:r>
            <a:endParaRPr lang="ru-RU" dirty="0">
              <a:solidFill>
                <a:schemeClr val="accent6"/>
              </a:solidFill>
              <a:latin typeface="Arial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097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4B59CF6-820C-477C-A349-F39DD58EAB29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3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16B832A-838D-4778-ADE0-DD357DC050D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4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207B132-B0F3-41B1-A81E-4141EEF1827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5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AC3E4E3-D486-4275-84F0-C012DE8B322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6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94A8A1D-AC98-4511-8AC1-4F3B84826837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7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1F94BC1-ADA4-483D-942C-4A9450B397B6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8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35A4803-7B0F-4887-96D0-2AB5B99E3A37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9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662E6E0-6527-4445-B202-5D3E4534BFF5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0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8B6D39B-4224-481D-A75F-3078E8128332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1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C1D61D5-5446-41D1-AD41-631A3300572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3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9ABC58-26D1-48D8-96DA-7F08010B7A1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0" y="111750"/>
            <a:ext cx="9144000" cy="464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900"/>
              </a:lnSpc>
            </a:pPr>
            <a:r>
              <a:rPr lang="ru-RU" sz="2800" b="1" dirty="0" smtClean="0">
                <a:solidFill>
                  <a:srgbClr val="333399"/>
                </a:solidFill>
                <a:latin typeface="+mj-lt"/>
                <a:ea typeface="MS PGothic" pitchFamily="34" charset="-128"/>
                <a:cs typeface="MS PGothic" charset="0"/>
              </a:rPr>
              <a:t>Злоупотребление доминирующим положением</a:t>
            </a:r>
            <a:endParaRPr lang="ru-RU" sz="2800" b="1" dirty="0">
              <a:solidFill>
                <a:srgbClr val="333399"/>
              </a:solidFill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16" name="Скругленный прямоугольник 15"/>
          <p:cNvSpPr>
            <a:spLocks noChangeArrowheads="1"/>
          </p:cNvSpPr>
          <p:nvPr/>
        </p:nvSpPr>
        <p:spPr bwMode="auto">
          <a:xfrm>
            <a:off x="252413" y="981075"/>
            <a:ext cx="8640762" cy="719138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charset="0"/>
                <a:ea typeface="MS PGothic" pitchFamily="34" charset="-128"/>
              </a:rPr>
              <a:t>Вынесено 8 решений о наличии факта злоупотребления доминирующим </a:t>
            </a:r>
            <a:r>
              <a:rPr lang="ru-RU" dirty="0" smtClean="0">
                <a:latin typeface="Arial" charset="0"/>
                <a:ea typeface="MS PGothic" pitchFamily="34" charset="-128"/>
              </a:rPr>
              <a:t>положением</a:t>
            </a:r>
            <a:endParaRPr lang="ru-RU" dirty="0">
              <a:latin typeface="Arial" charset="0"/>
              <a:ea typeface="MS PGothic" pitchFamily="34" charset="-128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3850" y="1700213"/>
            <a:ext cx="8496300" cy="864691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solidFill>
                  <a:schemeClr val="accent6"/>
                </a:solidFill>
                <a:latin typeface="Arial" charset="0"/>
                <a:ea typeface="MS PGothic" pitchFamily="34" charset="-128"/>
              </a:rPr>
              <a:t>5 нарушений </a:t>
            </a:r>
            <a:r>
              <a:rPr lang="ru-RU" dirty="0" smtClean="0">
                <a:solidFill>
                  <a:schemeClr val="accent6"/>
                </a:solidFill>
                <a:latin typeface="Arial" charset="0"/>
                <a:ea typeface="MS PGothic" pitchFamily="34" charset="-128"/>
              </a:rPr>
              <a:t>СЕМ </a:t>
            </a:r>
            <a:r>
              <a:rPr lang="ru-RU" dirty="0">
                <a:solidFill>
                  <a:schemeClr val="accent6"/>
                </a:solidFill>
                <a:latin typeface="Arial" charset="0"/>
                <a:ea typeface="MS PGothic" pitchFamily="34" charset="-128"/>
              </a:rPr>
              <a:t>(передача электроэнергии, водоснабжение и водоотведение, железнодорожный транспорт)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3850" y="2564904"/>
            <a:ext cx="8496300" cy="720080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solidFill>
                  <a:schemeClr val="accent6"/>
                </a:solidFill>
                <a:latin typeface="Arial" charset="0"/>
                <a:ea typeface="MS PGothic" pitchFamily="34" charset="-128"/>
              </a:rPr>
              <a:t>3 нарушения поставщиками услуг управления многоквартирными домами, </a:t>
            </a:r>
            <a:r>
              <a:rPr lang="ru-RU" dirty="0" smtClean="0">
                <a:solidFill>
                  <a:schemeClr val="accent6"/>
                </a:solidFill>
              </a:rPr>
              <a:t>услуг </a:t>
            </a:r>
            <a:r>
              <a:rPr lang="ru-RU" dirty="0">
                <a:solidFill>
                  <a:schemeClr val="accent6"/>
                </a:solidFill>
              </a:rPr>
              <a:t>по захоронению бытовых отходов, финансовых услуг </a:t>
            </a:r>
            <a:endParaRPr lang="ru-RU" dirty="0">
              <a:solidFill>
                <a:schemeClr val="accent6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3850" y="3501008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Наиболее часто встречается нарушение СЕМ установленного нормативными правовыми актами порядка ценообразования</a:t>
            </a:r>
            <a:endParaRPr lang="ru-RU" dirty="0">
              <a:solidFill>
                <a:schemeClr val="tx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3850" y="4149080"/>
            <a:ext cx="8496300" cy="720080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</a:rPr>
              <a:t>возмездное </a:t>
            </a:r>
            <a:r>
              <a:rPr lang="ru-RU" dirty="0">
                <a:solidFill>
                  <a:schemeClr val="accent2"/>
                </a:solidFill>
              </a:rPr>
              <a:t>оказание услуг в отсутствие утвержденного в установленном порядке </a:t>
            </a:r>
            <a:r>
              <a:rPr lang="ru-RU" dirty="0" smtClean="0">
                <a:solidFill>
                  <a:schemeClr val="accent2"/>
                </a:solidFill>
              </a:rPr>
              <a:t>тарифа</a:t>
            </a:r>
            <a:endParaRPr lang="ru-RU" dirty="0" smtClean="0">
              <a:solidFill>
                <a:schemeClr val="accent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3850" y="4869160"/>
            <a:ext cx="8496300" cy="576064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solidFill>
                  <a:schemeClr val="accent2"/>
                </a:solidFill>
              </a:rPr>
              <a:t>завышение/занижение утвержденного </a:t>
            </a:r>
            <a:r>
              <a:rPr lang="ru-RU" dirty="0" smtClean="0">
                <a:solidFill>
                  <a:schemeClr val="accent2"/>
                </a:solidFill>
              </a:rPr>
              <a:t>тарифа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4644" y="5445224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solidFill>
                  <a:schemeClr val="accent2"/>
                </a:solidFill>
              </a:rPr>
              <a:t>и</a:t>
            </a:r>
            <a:r>
              <a:rPr lang="ru-RU" dirty="0" smtClean="0">
                <a:solidFill>
                  <a:schemeClr val="accent2"/>
                </a:solidFill>
              </a:rPr>
              <a:t>ные действия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3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1"/>
          <p:cNvSpPr>
            <a:spLocks noChangeArrowheads="1"/>
          </p:cNvSpPr>
          <p:nvPr/>
        </p:nvSpPr>
        <p:spPr bwMode="auto">
          <a:xfrm>
            <a:off x="251520" y="909759"/>
            <a:ext cx="86781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42900" algn="ctr"/>
            <a:r>
              <a:rPr lang="ru-RU" sz="2400" dirty="0" smtClean="0">
                <a:solidFill>
                  <a:srgbClr val="FF0000"/>
                </a:solidFill>
                <a:latin typeface="Arial" charset="0"/>
                <a:ea typeface="MS PGothic" pitchFamily="34" charset="-128"/>
              </a:rPr>
              <a:t>Дело АО «Золотые луга»</a:t>
            </a:r>
          </a:p>
          <a:p>
            <a:pPr indent="342900" algn="just"/>
            <a:r>
              <a:rPr lang="ru-RU" sz="2400" dirty="0" smtClean="0">
                <a:solidFill>
                  <a:schemeClr val="accent2"/>
                </a:solidFill>
              </a:rPr>
              <a:t>Суть </a:t>
            </a:r>
            <a:r>
              <a:rPr lang="ru-RU" sz="2400" dirty="0">
                <a:solidFill>
                  <a:schemeClr val="accent2"/>
                </a:solidFill>
              </a:rPr>
              <a:t>нарушения: молокоперерабатывающий комбинат (АО «Золотые луга»), доминируя на </a:t>
            </a:r>
            <a:r>
              <a:rPr lang="ru-RU" sz="2400" dirty="0" smtClean="0">
                <a:solidFill>
                  <a:schemeClr val="accent2"/>
                </a:solidFill>
              </a:rPr>
              <a:t>рынке </a:t>
            </a:r>
            <a:r>
              <a:rPr lang="ru-RU" sz="2400" dirty="0">
                <a:solidFill>
                  <a:schemeClr val="accent2"/>
                </a:solidFill>
              </a:rPr>
              <a:t>в качестве покупателя молочного сырья, при установлении закупочных цен </a:t>
            </a:r>
            <a:r>
              <a:rPr lang="ru-RU" sz="2400" dirty="0" smtClean="0">
                <a:solidFill>
                  <a:schemeClr val="accent2"/>
                </a:solidFill>
              </a:rPr>
              <a:t>создавал </a:t>
            </a:r>
            <a:r>
              <a:rPr lang="ru-RU" sz="2400" dirty="0">
                <a:solidFill>
                  <a:schemeClr val="accent2"/>
                </a:solidFill>
              </a:rPr>
              <a:t>дискриминационные условия для поставщиков сырья, что </a:t>
            </a:r>
            <a:r>
              <a:rPr lang="ru-RU" sz="2400" dirty="0" smtClean="0">
                <a:solidFill>
                  <a:schemeClr val="accent2"/>
                </a:solidFill>
              </a:rPr>
              <a:t>приводило к </a:t>
            </a:r>
            <a:r>
              <a:rPr lang="ru-RU" sz="2400" dirty="0">
                <a:solidFill>
                  <a:schemeClr val="accent2"/>
                </a:solidFill>
              </a:rPr>
              <a:t>ограничению конкуренции на рынке закупки сырого молока и к ущемлению интересов </a:t>
            </a:r>
            <a:r>
              <a:rPr lang="ru-RU" sz="2400" dirty="0" smtClean="0">
                <a:solidFill>
                  <a:schemeClr val="accent2"/>
                </a:solidFill>
              </a:rPr>
              <a:t>сельхозпроизводителей.</a:t>
            </a:r>
          </a:p>
          <a:p>
            <a:pPr indent="342900" algn="just"/>
            <a:r>
              <a:rPr lang="ru-RU" sz="2400" dirty="0" smtClean="0">
                <a:solidFill>
                  <a:schemeClr val="accent2"/>
                </a:solidFill>
              </a:rPr>
              <a:t>В </a:t>
            </a:r>
            <a:r>
              <a:rPr lang="ru-RU" sz="2400" dirty="0">
                <a:solidFill>
                  <a:schemeClr val="accent2"/>
                </a:solidFill>
              </a:rPr>
              <a:t>результате исполнения предписания закупочная политика предприятия </a:t>
            </a:r>
            <a:r>
              <a:rPr lang="ru-RU" sz="2400" dirty="0" smtClean="0">
                <a:solidFill>
                  <a:schemeClr val="accent2"/>
                </a:solidFill>
              </a:rPr>
              <a:t>приведена </a:t>
            </a:r>
            <a:r>
              <a:rPr lang="ru-RU" sz="2400" dirty="0">
                <a:solidFill>
                  <a:schemeClr val="accent2"/>
                </a:solidFill>
              </a:rPr>
              <a:t>в соответствие с требованиями </a:t>
            </a:r>
            <a:r>
              <a:rPr lang="ru-RU" sz="2400" dirty="0" smtClean="0">
                <a:solidFill>
                  <a:schemeClr val="accent2"/>
                </a:solidFill>
              </a:rPr>
              <a:t>АМЗ, </a:t>
            </a:r>
            <a:r>
              <a:rPr lang="ru-RU" sz="2400" dirty="0">
                <a:solidFill>
                  <a:schemeClr val="accent2"/>
                </a:solidFill>
              </a:rPr>
              <a:t>т.е. установлен справедливый порядок формирования закупочных цен, </a:t>
            </a:r>
            <a:r>
              <a:rPr lang="ru-RU" sz="2400" dirty="0" smtClean="0">
                <a:solidFill>
                  <a:schemeClr val="accent2"/>
                </a:solidFill>
              </a:rPr>
              <a:t>исключающий дискриминацию </a:t>
            </a:r>
            <a:r>
              <a:rPr lang="ru-RU" sz="2400" dirty="0">
                <a:solidFill>
                  <a:schemeClr val="accent2"/>
                </a:solidFill>
              </a:rPr>
              <a:t>сельхозпроизводителей</a:t>
            </a:r>
            <a:r>
              <a:rPr lang="ru-RU" sz="2400" dirty="0" smtClean="0">
                <a:solidFill>
                  <a:schemeClr val="accent2"/>
                </a:solidFill>
              </a:rPr>
              <a:t>, </a:t>
            </a:r>
            <a:r>
              <a:rPr lang="ru-RU" sz="2400" dirty="0">
                <a:solidFill>
                  <a:schemeClr val="accent2"/>
                </a:solidFill>
              </a:rPr>
              <a:t>обеспечиваются равные для всех условия продажи товара и условия доступа на товарный рынок.</a:t>
            </a:r>
            <a:endParaRPr lang="ru-RU" sz="2400" b="1" dirty="0">
              <a:solidFill>
                <a:schemeClr val="accent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54628" name="Rectangle 2"/>
          <p:cNvSpPr>
            <a:spLocks noChangeArrowheads="1"/>
          </p:cNvSpPr>
          <p:nvPr/>
        </p:nvSpPr>
        <p:spPr bwMode="auto">
          <a:xfrm>
            <a:off x="539552" y="77282"/>
            <a:ext cx="8607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ru-RU" sz="2800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333399"/>
                </a:solidFill>
                <a:ea typeface="MS PGothic" pitchFamily="34" charset="-128"/>
                <a:cs typeface="MS PGothic" charset="0"/>
              </a:rPr>
              <a:t>Злоупотребление доминирующим </a:t>
            </a:r>
            <a:r>
              <a:rPr lang="ru-RU" sz="2400" b="1" dirty="0" smtClean="0">
                <a:solidFill>
                  <a:srgbClr val="333399"/>
                </a:solidFill>
                <a:ea typeface="MS PGothic" pitchFamily="34" charset="-128"/>
                <a:cs typeface="MS PGothic" charset="0"/>
              </a:rPr>
              <a:t>положением</a:t>
            </a:r>
            <a:r>
              <a:rPr lang="ru-RU" sz="2400" b="1" dirty="0" smtClean="0">
                <a:solidFill>
                  <a:schemeClr val="accent2"/>
                </a:solidFill>
                <a:latin typeface="+mj-lt"/>
                <a:ea typeface="MS PGothic" pitchFamily="34" charset="-128"/>
                <a:cs typeface="MS PGothic" charset="0"/>
              </a:rPr>
              <a:t> </a:t>
            </a:r>
            <a:endParaRPr lang="ru-RU" sz="2400" b="1" dirty="0">
              <a:solidFill>
                <a:schemeClr val="accent2"/>
              </a:solidFill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9ABC58-26D1-48D8-96DA-7F08010B7A1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4</a:t>
            </a:fld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46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4B59CF6-820C-477C-A349-F39DD58EAB29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3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16B832A-838D-4778-ADE0-DD357DC050D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4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207B132-B0F3-41B1-A81E-4141EEF1827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5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AC3E4E3-D486-4275-84F0-C012DE8B322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6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94A8A1D-AC98-4511-8AC1-4F3B84826837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7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1F94BC1-ADA4-483D-942C-4A9450B397B6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8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35A4803-7B0F-4887-96D0-2AB5B99E3A37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89" name="Номер слайда 1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662E6E0-6527-4445-B202-5D3E4534BFF5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0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8B6D39B-4224-481D-A75F-3078E8128332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1" name="Номер слайда 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C1D61D5-5446-41D1-AD41-631A3300572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6093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9ABC58-26D1-48D8-96DA-7F08010B7A1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0" y="111750"/>
            <a:ext cx="9144000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5000"/>
              </a:lnSpc>
            </a:pPr>
            <a:r>
              <a:rPr lang="ru-RU" sz="2800" b="1" dirty="0" err="1">
                <a:solidFill>
                  <a:schemeClr val="accent2"/>
                </a:solidFill>
                <a:ea typeface="MS PGothic" pitchFamily="34" charset="-128"/>
              </a:rPr>
              <a:t>Антиконкурентные</a:t>
            </a:r>
            <a:r>
              <a:rPr lang="ru-RU" sz="2800" b="1" dirty="0">
                <a:solidFill>
                  <a:schemeClr val="accent2"/>
                </a:solidFill>
                <a:ea typeface="MS PGothic" pitchFamily="34" charset="-128"/>
              </a:rPr>
              <a:t> соглашения</a:t>
            </a:r>
          </a:p>
        </p:txBody>
      </p:sp>
      <p:sp>
        <p:nvSpPr>
          <p:cNvPr id="16" name="Скругленный прямоугольник 15"/>
          <p:cNvSpPr>
            <a:spLocks noChangeArrowheads="1"/>
          </p:cNvSpPr>
          <p:nvPr/>
        </p:nvSpPr>
        <p:spPr bwMode="auto">
          <a:xfrm>
            <a:off x="252413" y="981075"/>
            <a:ext cx="8640762" cy="719138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charset="0"/>
                <a:ea typeface="MS PGothic" pitchFamily="34" charset="-128"/>
              </a:rPr>
              <a:t>Вынесено </a:t>
            </a:r>
            <a:r>
              <a:rPr lang="ru-RU" dirty="0" smtClean="0">
                <a:latin typeface="Arial" charset="0"/>
                <a:ea typeface="MS PGothic" pitchFamily="34" charset="-128"/>
              </a:rPr>
              <a:t>5 </a:t>
            </a:r>
            <a:r>
              <a:rPr lang="ru-RU" dirty="0">
                <a:latin typeface="Arial" charset="0"/>
                <a:ea typeface="MS PGothic" pitchFamily="34" charset="-128"/>
              </a:rPr>
              <a:t>решений о наличии </a:t>
            </a:r>
            <a:r>
              <a:rPr lang="ru-RU" dirty="0" smtClean="0">
                <a:latin typeface="Arial" charset="0"/>
                <a:ea typeface="MS PGothic" pitchFamily="34" charset="-128"/>
              </a:rPr>
              <a:t>факта заключения </a:t>
            </a:r>
            <a:r>
              <a:rPr lang="ru-RU" dirty="0" err="1" smtClean="0">
                <a:latin typeface="Arial" charset="0"/>
                <a:ea typeface="MS PGothic" pitchFamily="34" charset="-128"/>
              </a:rPr>
              <a:t>антиконкурентных</a:t>
            </a:r>
            <a:r>
              <a:rPr lang="ru-RU" dirty="0" smtClean="0">
                <a:latin typeface="Arial" charset="0"/>
                <a:ea typeface="MS PGothic" pitchFamily="34" charset="-128"/>
              </a:rPr>
              <a:t> соглашений между хозяйствующими субъектами</a:t>
            </a:r>
            <a:endParaRPr lang="ru-RU" dirty="0">
              <a:latin typeface="Arial" charset="0"/>
              <a:ea typeface="MS PGothic" pitchFamily="34" charset="-128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3850" y="1700213"/>
            <a:ext cx="8496300" cy="864691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6"/>
                </a:solidFill>
                <a:latin typeface="Arial" charset="0"/>
                <a:ea typeface="MS PGothic" pitchFamily="34" charset="-128"/>
              </a:rPr>
              <a:t>4 – сговоры на торгах</a:t>
            </a:r>
            <a:endParaRPr lang="ru-RU" dirty="0">
              <a:solidFill>
                <a:schemeClr val="accent6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3850" y="2564904"/>
            <a:ext cx="8496300" cy="720080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6"/>
                </a:solidFill>
                <a:latin typeface="Arial" charset="0"/>
                <a:ea typeface="MS PGothic" pitchFamily="34" charset="-128"/>
              </a:rPr>
              <a:t>1 – иное </a:t>
            </a:r>
            <a:r>
              <a:rPr lang="ru-RU" dirty="0" err="1" smtClean="0">
                <a:solidFill>
                  <a:schemeClr val="accent6"/>
                </a:solidFill>
                <a:latin typeface="Arial" charset="0"/>
                <a:ea typeface="MS PGothic" pitchFamily="34" charset="-128"/>
              </a:rPr>
              <a:t>антиконкурентное</a:t>
            </a:r>
            <a:r>
              <a:rPr lang="ru-RU" dirty="0" smtClean="0">
                <a:solidFill>
                  <a:schemeClr val="accent6"/>
                </a:solidFill>
                <a:latin typeface="Arial" charset="0"/>
                <a:ea typeface="MS PGothic" pitchFamily="34" charset="-128"/>
              </a:rPr>
              <a:t> соглашение</a:t>
            </a:r>
            <a:r>
              <a:rPr lang="ru-RU" dirty="0" smtClean="0">
                <a:solidFill>
                  <a:schemeClr val="accent6"/>
                </a:solidFill>
              </a:rPr>
              <a:t> </a:t>
            </a:r>
            <a:endParaRPr lang="ru-RU" dirty="0">
              <a:solidFill>
                <a:schemeClr val="accent6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3850" y="3284984"/>
            <a:ext cx="8496300" cy="720080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Товарные рынки, на которых выявлены 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сговоры на торгах</a:t>
            </a:r>
            <a:endParaRPr lang="ru-RU" dirty="0">
              <a:solidFill>
                <a:schemeClr val="tx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4644" y="4021706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solidFill>
                  <a:schemeClr val="accent2"/>
                </a:solidFill>
              </a:rPr>
              <a:t>з</a:t>
            </a:r>
            <a:r>
              <a:rPr lang="ru-RU" dirty="0" smtClean="0">
                <a:solidFill>
                  <a:schemeClr val="accent2"/>
                </a:solidFill>
              </a:rPr>
              <a:t>дравоохранение </a:t>
            </a:r>
            <a:r>
              <a:rPr lang="ru-RU" dirty="0">
                <a:solidFill>
                  <a:schemeClr val="accent2"/>
                </a:solidFill>
              </a:rPr>
              <a:t>(в </a:t>
            </a:r>
            <a:r>
              <a:rPr lang="ru-RU" dirty="0" err="1">
                <a:solidFill>
                  <a:schemeClr val="accent2"/>
                </a:solidFill>
              </a:rPr>
              <a:t>т.ч</a:t>
            </a:r>
            <a:r>
              <a:rPr lang="ru-RU" dirty="0">
                <a:solidFill>
                  <a:schemeClr val="accent2"/>
                </a:solidFill>
              </a:rPr>
              <a:t>. поставка медицинского оборудования, изделий медицинского назначения, расходных материалов</a:t>
            </a:r>
            <a:r>
              <a:rPr lang="ru-RU" dirty="0" smtClean="0">
                <a:solidFill>
                  <a:schemeClr val="accent2"/>
                </a:solidFill>
              </a:rPr>
              <a:t>)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4644" y="4669778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solidFill>
                  <a:schemeClr val="accent2"/>
                </a:solidFill>
              </a:rPr>
              <a:t>с</a:t>
            </a:r>
            <a:r>
              <a:rPr lang="ru-RU" dirty="0" smtClean="0">
                <a:solidFill>
                  <a:schemeClr val="accent2"/>
                </a:solidFill>
              </a:rPr>
              <a:t>троительный </a:t>
            </a:r>
            <a:r>
              <a:rPr lang="ru-RU" dirty="0">
                <a:solidFill>
                  <a:schemeClr val="accent2"/>
                </a:solidFill>
              </a:rPr>
              <a:t>комплекс (в </a:t>
            </a:r>
            <a:r>
              <a:rPr lang="ru-RU" dirty="0" err="1">
                <a:solidFill>
                  <a:schemeClr val="accent2"/>
                </a:solidFill>
              </a:rPr>
              <a:t>т.ч</a:t>
            </a:r>
            <a:r>
              <a:rPr lang="ru-RU" dirty="0">
                <a:solidFill>
                  <a:schemeClr val="accent2"/>
                </a:solidFill>
              </a:rPr>
              <a:t>. проектно-изыскательные, строительно-монтажные работы</a:t>
            </a:r>
            <a:r>
              <a:rPr lang="ru-RU" dirty="0" smtClean="0">
                <a:solidFill>
                  <a:schemeClr val="accent2"/>
                </a:solidFill>
              </a:rPr>
              <a:t>)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3850" y="5317850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</a:rPr>
              <a:t>поставка </a:t>
            </a:r>
            <a:r>
              <a:rPr lang="ru-RU" dirty="0">
                <a:solidFill>
                  <a:schemeClr val="accent2"/>
                </a:solidFill>
              </a:rPr>
              <a:t>техники и </a:t>
            </a:r>
            <a:r>
              <a:rPr lang="ru-RU" dirty="0" smtClean="0">
                <a:solidFill>
                  <a:schemeClr val="accent2"/>
                </a:solidFill>
              </a:rPr>
              <a:t>оборудования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24644" y="5932116"/>
            <a:ext cx="8496300" cy="648072"/>
          </a:xfrm>
          <a:prstGeom prst="roundRect">
            <a:avLst>
              <a:gd name="adj" fmla="val 98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accent2"/>
                </a:solidFill>
              </a:rPr>
              <a:t>охранные услуги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5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1"/>
          <p:cNvSpPr>
            <a:spLocks noChangeArrowheads="1"/>
          </p:cNvSpPr>
          <p:nvPr/>
        </p:nvSpPr>
        <p:spPr bwMode="auto">
          <a:xfrm>
            <a:off x="179388" y="1367713"/>
            <a:ext cx="8821737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>
              <a:spcBef>
                <a:spcPct val="20000"/>
              </a:spcBef>
              <a:defRPr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850" algn="ctr">
              <a:defRPr/>
            </a:pPr>
            <a:r>
              <a:rPr lang="ru-RU" sz="2800" b="1" dirty="0" smtClean="0">
                <a:solidFill>
                  <a:srgbClr val="FF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Дело Росгосстрах</a:t>
            </a:r>
          </a:p>
          <a:p>
            <a:pPr indent="450850" algn="ctr">
              <a:defRPr/>
            </a:pPr>
            <a:endParaRPr lang="ru-RU" sz="2800" b="1" dirty="0" smtClean="0">
              <a:solidFill>
                <a:srgbClr val="FF0000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indent="450850" algn="ctr">
              <a:defRPr/>
            </a:pPr>
            <a:r>
              <a:rPr lang="ru-RU" sz="2800" dirty="0" smtClean="0"/>
              <a:t>Суть дела: </a:t>
            </a:r>
            <a:r>
              <a:rPr lang="ru-RU" sz="2800" dirty="0"/>
              <a:t>ПАО «Росгосстрах» и </a:t>
            </a:r>
            <a:r>
              <a:rPr lang="ru-RU" sz="2800" dirty="0" smtClean="0"/>
              <a:t>оператор ТО ТС ИП Пономарев заключили </a:t>
            </a:r>
            <a:r>
              <a:rPr lang="ru-RU" sz="2800" dirty="0" err="1" smtClean="0"/>
              <a:t>антиконкурентное</a:t>
            </a:r>
            <a:r>
              <a:rPr lang="ru-RU" sz="2800" dirty="0" smtClean="0"/>
              <a:t> соглашение, в рамках которого Росгосстрах навязывал страхователям заключение договора ТО ТС, а также договора на диагностику АКБ. </a:t>
            </a:r>
            <a:r>
              <a:rPr lang="ru-RU" sz="2800" dirty="0"/>
              <a:t>Наличие </a:t>
            </a:r>
            <a:r>
              <a:rPr lang="ru-RU" sz="2800" dirty="0" smtClean="0"/>
              <a:t>такого соглашения позволило </a:t>
            </a:r>
            <a:r>
              <a:rPr lang="ru-RU" sz="2800" dirty="0"/>
              <a:t>ИП Пономареву </a:t>
            </a:r>
            <a:r>
              <a:rPr lang="ru-RU" sz="2800" dirty="0" smtClean="0"/>
              <a:t>занять </a:t>
            </a:r>
            <a:r>
              <a:rPr lang="ru-RU" sz="2800" dirty="0"/>
              <a:t>доминирующее положение на рынке услуг </a:t>
            </a:r>
            <a:r>
              <a:rPr lang="ru-RU" sz="2800" dirty="0" smtClean="0"/>
              <a:t>ТО ТС</a:t>
            </a:r>
            <a:endParaRPr lang="ru-RU" sz="2800" b="1" dirty="0">
              <a:solidFill>
                <a:srgbClr val="FF0000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2292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5B4B261-8A0A-4671-A6E7-6751B4F0FEE6}" type="slidenum">
              <a:rPr lang="ru-RU"/>
              <a:pPr/>
              <a:t>6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2400" b="1" dirty="0" err="1">
                <a:solidFill>
                  <a:schemeClr val="accent2"/>
                </a:solidFill>
                <a:ea typeface="MS PGothic" pitchFamily="34" charset="-128"/>
              </a:rPr>
              <a:t>Антиконкурентные</a:t>
            </a:r>
            <a:r>
              <a:rPr lang="ru-RU" sz="2400" b="1" dirty="0">
                <a:solidFill>
                  <a:schemeClr val="accent2"/>
                </a:solidFill>
                <a:ea typeface="MS PGothic" pitchFamily="34" charset="-128"/>
              </a:rPr>
              <a:t> соглашения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096163-1F16-4055-AD57-00AD2649E7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107504" y="1340768"/>
            <a:ext cx="8928992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0850"/>
            <a:r>
              <a:rPr lang="ru-RU" sz="2400" dirty="0" smtClean="0">
                <a:solidFill>
                  <a:srgbClr val="333399"/>
                </a:solidFill>
              </a:rPr>
              <a:t>В 2016 году вступили в силу поправки в Закон о </a:t>
            </a:r>
            <a:r>
              <a:rPr lang="ru-RU" sz="2400" dirty="0" smtClean="0">
                <a:solidFill>
                  <a:srgbClr val="333399"/>
                </a:solidFill>
              </a:rPr>
              <a:t>торговле</a:t>
            </a:r>
            <a:endParaRPr lang="ru-RU" sz="2000" dirty="0">
              <a:solidFill>
                <a:srgbClr val="333399"/>
              </a:solidFill>
            </a:endParaRPr>
          </a:p>
          <a:p>
            <a:pPr indent="450850"/>
            <a:endParaRPr lang="ru-RU" sz="2000" dirty="0" smtClean="0">
              <a:solidFill>
                <a:srgbClr val="333399"/>
              </a:solidFill>
            </a:endParaRPr>
          </a:p>
          <a:p>
            <a:pPr indent="450850"/>
            <a:r>
              <a:rPr lang="ru-RU" sz="2400" dirty="0" smtClean="0">
                <a:solidFill>
                  <a:srgbClr val="333399"/>
                </a:solidFill>
              </a:rPr>
              <a:t>5 проверок сайтов субъектов торговой деятельности</a:t>
            </a:r>
          </a:p>
          <a:p>
            <a:pPr indent="450850"/>
            <a:endParaRPr lang="ru-RU" sz="2400" dirty="0">
              <a:solidFill>
                <a:srgbClr val="333399"/>
              </a:solidFill>
            </a:endParaRPr>
          </a:p>
          <a:p>
            <a:pPr indent="450850"/>
            <a:r>
              <a:rPr lang="ru-RU" sz="2400" dirty="0" smtClean="0">
                <a:solidFill>
                  <a:srgbClr val="333399"/>
                </a:solidFill>
              </a:rPr>
              <a:t>привлечено к административной ответственности:</a:t>
            </a:r>
          </a:p>
          <a:p>
            <a:pPr indent="450850"/>
            <a:endParaRPr lang="ru-RU" sz="2400" dirty="0" smtClean="0">
              <a:solidFill>
                <a:srgbClr val="333399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99"/>
                </a:solidFill>
              </a:rPr>
              <a:t>3 торговые сети </a:t>
            </a:r>
          </a:p>
          <a:p>
            <a:pPr indent="450850"/>
            <a:endParaRPr lang="ru-RU" sz="2400" dirty="0" smtClean="0">
              <a:solidFill>
                <a:srgbClr val="333399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99"/>
                </a:solidFill>
              </a:rPr>
              <a:t>2 поставщика товаров</a:t>
            </a: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357188" y="79375"/>
            <a:ext cx="8607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ru-RU" sz="2800" dirty="0" smtClean="0">
                <a:solidFill>
                  <a:srgbClr val="333399"/>
                </a:solidFill>
                <a:latin typeface="Arial" charset="0"/>
              </a:rPr>
              <a:t>Контроль торговой деятельности</a:t>
            </a:r>
            <a:endParaRPr lang="ru-RU" sz="2800" dirty="0">
              <a:solidFill>
                <a:srgbClr val="3333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096163-1F16-4055-AD57-00AD2649E7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107504" y="1340768"/>
            <a:ext cx="892899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sz="2400" dirty="0" smtClean="0">
                <a:solidFill>
                  <a:srgbClr val="333399"/>
                </a:solidFill>
              </a:rPr>
              <a:t>В 2017 году на основании поручения Правительства РФ проведены </a:t>
            </a:r>
            <a:r>
              <a:rPr lang="ru-RU" sz="2400" dirty="0" smtClean="0">
                <a:solidFill>
                  <a:schemeClr val="accent2"/>
                </a:solidFill>
              </a:rPr>
              <a:t>проверки крупнейших </a:t>
            </a:r>
            <a:r>
              <a:rPr lang="ru-RU" sz="2400" dirty="0">
                <a:solidFill>
                  <a:schemeClr val="accent2"/>
                </a:solidFill>
              </a:rPr>
              <a:t>торговых </a:t>
            </a:r>
            <a:r>
              <a:rPr lang="ru-RU" sz="2400" dirty="0" smtClean="0">
                <a:solidFill>
                  <a:schemeClr val="accent2"/>
                </a:solidFill>
              </a:rPr>
              <a:t>сетей «Лента</a:t>
            </a:r>
            <a:r>
              <a:rPr lang="ru-RU" sz="2400" dirty="0">
                <a:solidFill>
                  <a:schemeClr val="accent2"/>
                </a:solidFill>
              </a:rPr>
              <a:t>», «Ашан», «Перекресток», «</a:t>
            </a:r>
            <a:r>
              <a:rPr lang="ru-RU" sz="2400" dirty="0" err="1">
                <a:solidFill>
                  <a:schemeClr val="accent2"/>
                </a:solidFill>
              </a:rPr>
              <a:t>Окей</a:t>
            </a:r>
            <a:r>
              <a:rPr lang="ru-RU" sz="2400" dirty="0">
                <a:solidFill>
                  <a:schemeClr val="accent2"/>
                </a:solidFill>
              </a:rPr>
              <a:t>», «Метро», «Монетка», «Магнит»,  «</a:t>
            </a:r>
            <a:r>
              <a:rPr lang="ru-RU" sz="2400" dirty="0" err="1">
                <a:solidFill>
                  <a:schemeClr val="accent2"/>
                </a:solidFill>
              </a:rPr>
              <a:t>Дикси</a:t>
            </a:r>
            <a:r>
              <a:rPr lang="ru-RU" sz="2400" dirty="0" smtClean="0">
                <a:solidFill>
                  <a:schemeClr val="accent2"/>
                </a:solidFill>
              </a:rPr>
              <a:t>».</a:t>
            </a:r>
          </a:p>
          <a:p>
            <a:pPr lvl="1"/>
            <a:r>
              <a:rPr lang="ru-RU" sz="2400" dirty="0" smtClean="0">
                <a:solidFill>
                  <a:schemeClr val="accent2"/>
                </a:solidFill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</a:rPr>
              <a:t>Проверено более 200 договоров</a:t>
            </a:r>
            <a:r>
              <a:rPr lang="ru-RU" sz="2400" dirty="0">
                <a:solidFill>
                  <a:schemeClr val="accent2"/>
                </a:solidFill>
              </a:rPr>
              <a:t> </a:t>
            </a:r>
            <a:r>
              <a:rPr lang="ru-RU" sz="2400" dirty="0" smtClean="0">
                <a:solidFill>
                  <a:schemeClr val="accent2"/>
                </a:solidFill>
              </a:rPr>
              <a:t>с местными поставщиками</a:t>
            </a:r>
          </a:p>
          <a:p>
            <a:pPr lvl="1"/>
            <a:endParaRPr lang="ru-RU" sz="2400" dirty="0" smtClean="0">
              <a:solidFill>
                <a:schemeClr val="accent2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</a:rPr>
              <a:t>Проведен опрос крупнейших поставщиков</a:t>
            </a:r>
          </a:p>
          <a:p>
            <a:pPr lvl="1"/>
            <a:endParaRPr lang="ru-RU" sz="2400" dirty="0" smtClean="0">
              <a:solidFill>
                <a:schemeClr val="accent2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</a:rPr>
              <a:t>Выявлены нарушения, принимаются меры по привлечению к ответственности</a:t>
            </a:r>
            <a:endParaRPr lang="ru-RU" sz="2400" dirty="0" smtClean="0">
              <a:solidFill>
                <a:schemeClr val="accent2"/>
              </a:solidFill>
            </a:endParaRP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357188" y="79375"/>
            <a:ext cx="8607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ru-RU" sz="2800" dirty="0" smtClean="0">
                <a:solidFill>
                  <a:srgbClr val="333399"/>
                </a:solidFill>
                <a:latin typeface="Arial" charset="0"/>
              </a:rPr>
              <a:t>Контроль торговой деятельности</a:t>
            </a:r>
            <a:endParaRPr lang="ru-RU" sz="2800" dirty="0">
              <a:solidFill>
                <a:srgbClr val="33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8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066800" y="756138"/>
            <a:ext cx="7345974" cy="17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92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 dirty="0"/>
              <a:t>СПАСИБО ЗА ВНИМАНИЕ!</a:t>
            </a:r>
            <a:r>
              <a:rPr lang="en-US" altLang="ru-RU" sz="1846" b="1" dirty="0"/>
              <a:t/>
            </a:r>
            <a:br>
              <a:rPr lang="en-US" altLang="ru-RU" sz="1846" b="1" dirty="0"/>
            </a:br>
            <a:endParaRPr lang="ru-RU" altLang="ru-RU" sz="1846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46" b="1" dirty="0"/>
          </a:p>
        </p:txBody>
      </p:sp>
      <p:grpSp>
        <p:nvGrpSpPr>
          <p:cNvPr id="54275" name="Group 11"/>
          <p:cNvGrpSpPr>
            <a:grpSpLocks/>
          </p:cNvGrpSpPr>
          <p:nvPr/>
        </p:nvGrpSpPr>
        <p:grpSpPr bwMode="auto">
          <a:xfrm>
            <a:off x="2339752" y="2631831"/>
            <a:ext cx="4824537" cy="2237329"/>
            <a:chOff x="1828801" y="2743200"/>
            <a:chExt cx="4190999" cy="2161880"/>
          </a:xfrm>
        </p:grpSpPr>
        <p:pic>
          <p:nvPicPr>
            <p:cNvPr id="54276" name="Picture 5" descr="FAS-logo-color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9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1023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 dirty="0" smtClean="0"/>
                <a:t>www.tyumen.fas.gov.ru</a:t>
              </a:r>
              <a:endParaRPr lang="en-US" altLang="ru-RU" sz="2769" dirty="0"/>
            </a:p>
          </p:txBody>
        </p:sp>
        <p:sp>
          <p:nvSpPr>
            <p:cNvPr id="54280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ru-RU" sz="2769" dirty="0"/>
            </a:p>
          </p:txBody>
        </p:sp>
        <p:sp>
          <p:nvSpPr>
            <p:cNvPr id="54281" name="TextBox 10"/>
            <p:cNvSpPr txBox="1">
              <a:spLocks noChangeArrowheads="1"/>
            </p:cNvSpPr>
            <p:nvPr/>
          </p:nvSpPr>
          <p:spPr bwMode="auto">
            <a:xfrm>
              <a:off x="2536573" y="4343399"/>
              <a:ext cx="34832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ru-RU" sz="2769" dirty="0"/>
            </a:p>
          </p:txBody>
        </p:sp>
      </p:grpSp>
    </p:spTree>
    <p:extLst>
      <p:ext uri="{BB962C8B-B14F-4D97-AF65-F5344CB8AC3E}">
        <p14:creationId xmlns:p14="http://schemas.microsoft.com/office/powerpoint/2010/main" val="30095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3861</TotalTime>
  <Words>516</Words>
  <Application>Microsoft Office PowerPoint</Application>
  <PresentationFormat>Экран (4:3)</PresentationFormat>
  <Paragraphs>105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Управление Федеральной антимонопольной службы по Тюменской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Полухин Дмитрий Александрович</dc:creator>
  <cp:lastModifiedBy>Полухин Д.А.</cp:lastModifiedBy>
  <cp:revision>99</cp:revision>
  <cp:lastPrinted>2015-09-03T08:13:05Z</cp:lastPrinted>
  <dcterms:created xsi:type="dcterms:W3CDTF">2010-02-27T17:01:50Z</dcterms:created>
  <dcterms:modified xsi:type="dcterms:W3CDTF">2017-06-29T12:18:18Z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Итоги работы ФАС России в 2009 году и задачи на 2010 год</vt:lpwstr>
  </property>
  <property fmtid="{D5CDD505-2E9C-101B-9397-08002B2CF9AE}" pid="3" name="Owner">
    <vt:lpwstr/>
  </property>
  <property fmtid="{D5CDD505-2E9C-101B-9397-08002B2CF9AE}" pid="4" name="Status">
    <vt:lpwstr/>
  </property>
</Properties>
</file>