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458" r:id="rId2"/>
    <p:sldId id="464" r:id="rId3"/>
    <p:sldId id="467" r:id="rId4"/>
    <p:sldId id="465" r:id="rId5"/>
    <p:sldId id="473" r:id="rId6"/>
    <p:sldId id="468" r:id="rId7"/>
    <p:sldId id="442" r:id="rId8"/>
    <p:sldId id="469" r:id="rId9"/>
    <p:sldId id="475" r:id="rId10"/>
    <p:sldId id="470" r:id="rId11"/>
    <p:sldId id="459" r:id="rId12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3300"/>
    <a:srgbClr val="FF3300"/>
    <a:srgbClr val="FF0066"/>
    <a:srgbClr val="FFFF00"/>
    <a:srgbClr val="00808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0860" autoAdjust="0"/>
  </p:normalViewPr>
  <p:slideViewPr>
    <p:cSldViewPr>
      <p:cViewPr varScale="1">
        <p:scale>
          <a:sx n="82" d="100"/>
          <a:sy n="82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8A37E-32A5-4FAD-8DE7-3ECD8B394BB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C8EBA5-DAE5-46F3-801B-DED2BAB7AC8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333399"/>
              </a:solidFill>
            </a:rPr>
            <a:t>Злоупотребление </a:t>
          </a:r>
          <a:r>
            <a:rPr lang="ru-RU" sz="2400" dirty="0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ООО «Газпром </a:t>
          </a:r>
          <a:r>
            <a:rPr lang="ru-RU" sz="2400" dirty="0" err="1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межрегионгаз</a:t>
          </a:r>
          <a:r>
            <a:rPr lang="ru-RU" sz="2400" dirty="0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 Север» своим </a:t>
          </a:r>
          <a:r>
            <a:rPr lang="ru-RU" sz="2400" dirty="0" smtClean="0">
              <a:solidFill>
                <a:srgbClr val="333399"/>
              </a:solidFill>
            </a:rPr>
            <a:t>доминирующим положением</a:t>
          </a:r>
          <a:endParaRPr lang="ru-RU" sz="2400" dirty="0">
            <a:solidFill>
              <a:srgbClr val="333399"/>
            </a:solidFill>
          </a:endParaRPr>
        </a:p>
      </dgm:t>
    </dgm:pt>
    <dgm:pt modelId="{BB27B532-D9D3-4702-851A-D09925E5F758}" type="parTrans" cxnId="{2BCD273A-ACC9-4A72-9B14-A83378F457F3}">
      <dgm:prSet/>
      <dgm:spPr/>
      <dgm:t>
        <a:bodyPr/>
        <a:lstStyle/>
        <a:p>
          <a:endParaRPr lang="ru-RU"/>
        </a:p>
      </dgm:t>
    </dgm:pt>
    <dgm:pt modelId="{F35E525B-6A75-403D-AA22-C6A029EBF694}" type="sibTrans" cxnId="{2BCD273A-ACC9-4A72-9B14-A83378F457F3}">
      <dgm:prSet/>
      <dgm:spPr/>
      <dgm:t>
        <a:bodyPr/>
        <a:lstStyle/>
        <a:p>
          <a:endParaRPr lang="ru-RU"/>
        </a:p>
      </dgm:t>
    </dgm:pt>
    <dgm:pt modelId="{1CB88F40-7E65-4D7D-95E6-8DD4C1902431}">
      <dgm:prSet phldrT="[Текст]"/>
      <dgm:spPr/>
      <dgm:t>
        <a:bodyPr/>
        <a:lstStyle/>
        <a:p>
          <a:r>
            <a:rPr lang="ru-RU" b="0" dirty="0" smtClean="0">
              <a:solidFill>
                <a:srgbClr val="333399"/>
              </a:solidFill>
            </a:rPr>
            <a:t>нарушение порядка и сроков направления предупреждения о введении ограничения поставки газа</a:t>
          </a:r>
          <a:endParaRPr lang="ru-RU" b="0" dirty="0">
            <a:solidFill>
              <a:srgbClr val="333399"/>
            </a:solidFill>
          </a:endParaRPr>
        </a:p>
      </dgm:t>
    </dgm:pt>
    <dgm:pt modelId="{A688F383-FF9C-4AC1-B9F3-92EABE97C5DD}" type="parTrans" cxnId="{EA9CD977-0C44-438B-804E-481AE392B5D1}">
      <dgm:prSet/>
      <dgm:spPr/>
      <dgm:t>
        <a:bodyPr/>
        <a:lstStyle/>
        <a:p>
          <a:endParaRPr lang="ru-RU"/>
        </a:p>
      </dgm:t>
    </dgm:pt>
    <dgm:pt modelId="{CE740B48-4CA4-4BA9-A0F7-1FFA2928486F}" type="sibTrans" cxnId="{EA9CD977-0C44-438B-804E-481AE392B5D1}">
      <dgm:prSet/>
      <dgm:spPr/>
      <dgm:t>
        <a:bodyPr/>
        <a:lstStyle/>
        <a:p>
          <a:endParaRPr lang="ru-RU"/>
        </a:p>
      </dgm:t>
    </dgm:pt>
    <dgm:pt modelId="{B95070C3-C514-4268-8670-107861EE1F7A}">
      <dgm:prSet phldrT="[Текст]"/>
      <dgm:spPr/>
      <dgm:t>
        <a:bodyPr/>
        <a:lstStyle/>
        <a:p>
          <a:r>
            <a:rPr lang="ru-RU" dirty="0" smtClean="0">
              <a:solidFill>
                <a:srgbClr val="333399"/>
              </a:solidFill>
            </a:rPr>
            <a:t>необоснованное ограничение поставки газа </a:t>
          </a:r>
          <a:r>
            <a:rPr lang="ru-RU" smtClean="0">
              <a:solidFill>
                <a:srgbClr val="333399"/>
              </a:solidFill>
            </a:rPr>
            <a:t>для крышных котельных </a:t>
          </a:r>
          <a:r>
            <a:rPr lang="ru-RU" dirty="0" smtClean="0">
              <a:solidFill>
                <a:srgbClr val="333399"/>
              </a:solidFill>
            </a:rPr>
            <a:t>жилых многоквартирных домов</a:t>
          </a:r>
          <a:endParaRPr lang="ru-RU" dirty="0">
            <a:solidFill>
              <a:srgbClr val="333399"/>
            </a:solidFill>
          </a:endParaRPr>
        </a:p>
      </dgm:t>
    </dgm:pt>
    <dgm:pt modelId="{1C548E30-B9B1-4664-BE71-AE63B41A5140}" type="parTrans" cxnId="{760C5AD7-2470-46C7-ABA3-4F26C9F153C4}">
      <dgm:prSet/>
      <dgm:spPr/>
      <dgm:t>
        <a:bodyPr/>
        <a:lstStyle/>
        <a:p>
          <a:endParaRPr lang="ru-RU"/>
        </a:p>
      </dgm:t>
    </dgm:pt>
    <dgm:pt modelId="{AE731E61-C498-49DD-B8A4-36868826B62A}" type="sibTrans" cxnId="{760C5AD7-2470-46C7-ABA3-4F26C9F153C4}">
      <dgm:prSet/>
      <dgm:spPr/>
      <dgm:t>
        <a:bodyPr/>
        <a:lstStyle/>
        <a:p>
          <a:endParaRPr lang="ru-RU"/>
        </a:p>
      </dgm:t>
    </dgm:pt>
    <dgm:pt modelId="{8D4B7003-3223-4884-B0F3-B18AF4ED4163}">
      <dgm:prSet phldrT="[Текст]"/>
      <dgm:spPr/>
      <dgm:t>
        <a:bodyPr/>
        <a:lstStyle/>
        <a:p>
          <a:r>
            <a:rPr lang="ru-RU" dirty="0" smtClean="0">
              <a:solidFill>
                <a:srgbClr val="333399"/>
              </a:solidFill>
            </a:rPr>
            <a:t>ущемление интересов управляющей компании и неопределенного круга потребителей</a:t>
          </a:r>
          <a:endParaRPr lang="ru-RU" dirty="0">
            <a:solidFill>
              <a:srgbClr val="333399"/>
            </a:solidFill>
          </a:endParaRPr>
        </a:p>
      </dgm:t>
    </dgm:pt>
    <dgm:pt modelId="{B8198848-FB7B-4F27-861A-6107D9780EB1}" type="parTrans" cxnId="{81F1F0FC-AD52-4B84-95A6-4C9C0EA3280C}">
      <dgm:prSet/>
      <dgm:spPr/>
      <dgm:t>
        <a:bodyPr/>
        <a:lstStyle/>
        <a:p>
          <a:endParaRPr lang="ru-RU"/>
        </a:p>
      </dgm:t>
    </dgm:pt>
    <dgm:pt modelId="{EFF0AD2B-4300-4FA3-80CA-BFBA5BD72314}" type="sibTrans" cxnId="{81F1F0FC-AD52-4B84-95A6-4C9C0EA3280C}">
      <dgm:prSet/>
      <dgm:spPr/>
      <dgm:t>
        <a:bodyPr/>
        <a:lstStyle/>
        <a:p>
          <a:endParaRPr lang="ru-RU"/>
        </a:p>
      </dgm:t>
    </dgm:pt>
    <dgm:pt modelId="{18EE04FE-E98D-4501-9838-A6DD6B0EF755}" type="pres">
      <dgm:prSet presAssocID="{A0B8A37E-32A5-4FAD-8DE7-3ECD8B394BB9}" presName="composite" presStyleCnt="0">
        <dgm:presLayoutVars>
          <dgm:chMax val="1"/>
          <dgm:dir/>
          <dgm:resizeHandles val="exact"/>
        </dgm:presLayoutVars>
      </dgm:prSet>
      <dgm:spPr/>
    </dgm:pt>
    <dgm:pt modelId="{3BEB81B4-7E65-45DD-802D-6036A5050DFB}" type="pres">
      <dgm:prSet presAssocID="{A8C8EBA5-DAE5-46F3-801B-DED2BAB7AC84}" presName="roof" presStyleLbl="dkBgShp" presStyleIdx="0" presStyleCnt="2"/>
      <dgm:spPr/>
      <dgm:t>
        <a:bodyPr/>
        <a:lstStyle/>
        <a:p>
          <a:endParaRPr lang="ru-RU"/>
        </a:p>
      </dgm:t>
    </dgm:pt>
    <dgm:pt modelId="{1DCDF2C7-B1B8-40EB-9E50-B8AEE993857C}" type="pres">
      <dgm:prSet presAssocID="{A8C8EBA5-DAE5-46F3-801B-DED2BAB7AC84}" presName="pillars" presStyleCnt="0"/>
      <dgm:spPr/>
    </dgm:pt>
    <dgm:pt modelId="{9A802B7A-B2A6-48B3-9DEF-E0D85600B644}" type="pres">
      <dgm:prSet presAssocID="{A8C8EBA5-DAE5-46F3-801B-DED2BAB7AC8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8A77D-BF97-4FCD-AA4B-41A01DF5BDD6}" type="pres">
      <dgm:prSet presAssocID="{B95070C3-C514-4268-8670-107861EE1F7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88067-AC67-4349-963A-C0050A636384}" type="pres">
      <dgm:prSet presAssocID="{8D4B7003-3223-4884-B0F3-B18AF4ED416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DF016-B0EF-4C06-B9DC-CDA6BA3794A7}" type="pres">
      <dgm:prSet presAssocID="{A8C8EBA5-DAE5-46F3-801B-DED2BAB7AC84}" presName="base" presStyleLbl="dkBgShp" presStyleIdx="1" presStyleCnt="2"/>
      <dgm:spPr/>
    </dgm:pt>
  </dgm:ptLst>
  <dgm:cxnLst>
    <dgm:cxn modelId="{81F1F0FC-AD52-4B84-95A6-4C9C0EA3280C}" srcId="{A8C8EBA5-DAE5-46F3-801B-DED2BAB7AC84}" destId="{8D4B7003-3223-4884-B0F3-B18AF4ED4163}" srcOrd="2" destOrd="0" parTransId="{B8198848-FB7B-4F27-861A-6107D9780EB1}" sibTransId="{EFF0AD2B-4300-4FA3-80CA-BFBA5BD72314}"/>
    <dgm:cxn modelId="{78351ACE-3301-44B3-84FC-816C63512047}" type="presOf" srcId="{A0B8A37E-32A5-4FAD-8DE7-3ECD8B394BB9}" destId="{18EE04FE-E98D-4501-9838-A6DD6B0EF755}" srcOrd="0" destOrd="0" presId="urn:microsoft.com/office/officeart/2005/8/layout/hList3"/>
    <dgm:cxn modelId="{EA9CD977-0C44-438B-804E-481AE392B5D1}" srcId="{A8C8EBA5-DAE5-46F3-801B-DED2BAB7AC84}" destId="{1CB88F40-7E65-4D7D-95E6-8DD4C1902431}" srcOrd="0" destOrd="0" parTransId="{A688F383-FF9C-4AC1-B9F3-92EABE97C5DD}" sibTransId="{CE740B48-4CA4-4BA9-A0F7-1FFA2928486F}"/>
    <dgm:cxn modelId="{760C5AD7-2470-46C7-ABA3-4F26C9F153C4}" srcId="{A8C8EBA5-DAE5-46F3-801B-DED2BAB7AC84}" destId="{B95070C3-C514-4268-8670-107861EE1F7A}" srcOrd="1" destOrd="0" parTransId="{1C548E30-B9B1-4664-BE71-AE63B41A5140}" sibTransId="{AE731E61-C498-49DD-B8A4-36868826B62A}"/>
    <dgm:cxn modelId="{2BCD273A-ACC9-4A72-9B14-A83378F457F3}" srcId="{A0B8A37E-32A5-4FAD-8DE7-3ECD8B394BB9}" destId="{A8C8EBA5-DAE5-46F3-801B-DED2BAB7AC84}" srcOrd="0" destOrd="0" parTransId="{BB27B532-D9D3-4702-851A-D09925E5F758}" sibTransId="{F35E525B-6A75-403D-AA22-C6A029EBF694}"/>
    <dgm:cxn modelId="{E80EEDD8-4FB2-4F95-93E3-610E9D2739F9}" type="presOf" srcId="{A8C8EBA5-DAE5-46F3-801B-DED2BAB7AC84}" destId="{3BEB81B4-7E65-45DD-802D-6036A5050DFB}" srcOrd="0" destOrd="0" presId="urn:microsoft.com/office/officeart/2005/8/layout/hList3"/>
    <dgm:cxn modelId="{AD2173E4-6A15-46C3-A706-F0B244A00DC9}" type="presOf" srcId="{B95070C3-C514-4268-8670-107861EE1F7A}" destId="{2F18A77D-BF97-4FCD-AA4B-41A01DF5BDD6}" srcOrd="0" destOrd="0" presId="urn:microsoft.com/office/officeart/2005/8/layout/hList3"/>
    <dgm:cxn modelId="{8DBD959B-9C05-4277-8AD4-C0C340C5B9C8}" type="presOf" srcId="{1CB88F40-7E65-4D7D-95E6-8DD4C1902431}" destId="{9A802B7A-B2A6-48B3-9DEF-E0D85600B644}" srcOrd="0" destOrd="0" presId="urn:microsoft.com/office/officeart/2005/8/layout/hList3"/>
    <dgm:cxn modelId="{75E4D1FB-B094-45E9-A9E6-71AAF5EEBEB3}" type="presOf" srcId="{8D4B7003-3223-4884-B0F3-B18AF4ED4163}" destId="{27988067-AC67-4349-963A-C0050A636384}" srcOrd="0" destOrd="0" presId="urn:microsoft.com/office/officeart/2005/8/layout/hList3"/>
    <dgm:cxn modelId="{CB797791-DC85-4A1C-B8A3-E63D5613431D}" type="presParOf" srcId="{18EE04FE-E98D-4501-9838-A6DD6B0EF755}" destId="{3BEB81B4-7E65-45DD-802D-6036A5050DFB}" srcOrd="0" destOrd="0" presId="urn:microsoft.com/office/officeart/2005/8/layout/hList3"/>
    <dgm:cxn modelId="{A2C7356D-6095-4E3F-8858-DDE88EE3B31C}" type="presParOf" srcId="{18EE04FE-E98D-4501-9838-A6DD6B0EF755}" destId="{1DCDF2C7-B1B8-40EB-9E50-B8AEE993857C}" srcOrd="1" destOrd="0" presId="urn:microsoft.com/office/officeart/2005/8/layout/hList3"/>
    <dgm:cxn modelId="{EF476869-E044-4F24-920C-89702BBBA5AC}" type="presParOf" srcId="{1DCDF2C7-B1B8-40EB-9E50-B8AEE993857C}" destId="{9A802B7A-B2A6-48B3-9DEF-E0D85600B644}" srcOrd="0" destOrd="0" presId="urn:microsoft.com/office/officeart/2005/8/layout/hList3"/>
    <dgm:cxn modelId="{9253DDF9-5B64-46D1-8E3F-D744DB0BB2B8}" type="presParOf" srcId="{1DCDF2C7-B1B8-40EB-9E50-B8AEE993857C}" destId="{2F18A77D-BF97-4FCD-AA4B-41A01DF5BDD6}" srcOrd="1" destOrd="0" presId="urn:microsoft.com/office/officeart/2005/8/layout/hList3"/>
    <dgm:cxn modelId="{53D09E54-2732-4FFD-9D6E-51353DDAB598}" type="presParOf" srcId="{1DCDF2C7-B1B8-40EB-9E50-B8AEE993857C}" destId="{27988067-AC67-4349-963A-C0050A636384}" srcOrd="2" destOrd="0" presId="urn:microsoft.com/office/officeart/2005/8/layout/hList3"/>
    <dgm:cxn modelId="{025FDB19-2810-4143-86B9-3129A48C322D}" type="presParOf" srcId="{18EE04FE-E98D-4501-9838-A6DD6B0EF755}" destId="{1B0DF016-B0EF-4C06-B9DC-CDA6BA3794A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26B073-F36D-4B6F-BC15-9CAAE8C9E7E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6F48FE-A67B-4C97-8DEA-596B4A7D3C7A}">
      <dgm:prSet phldrT="[Текст]"/>
      <dgm:spPr/>
      <dgm:t>
        <a:bodyPr/>
        <a:lstStyle/>
        <a:p>
          <a:r>
            <a:rPr lang="ru-RU" dirty="0" smtClean="0">
              <a:solidFill>
                <a:srgbClr val="333399"/>
              </a:solidFill>
            </a:rPr>
            <a:t>плата за одинаковый набор услуг, оказываемых АТП, рассчитывалась исходя из суммы выручки АТП, полученной от реализации билетов</a:t>
          </a:r>
          <a:r>
            <a:rPr lang="ru-RU" i="1" dirty="0" smtClean="0">
              <a:solidFill>
                <a:srgbClr val="333399"/>
              </a:solidFill>
            </a:rPr>
            <a:t> </a:t>
          </a:r>
          <a:r>
            <a:rPr lang="ru-RU" dirty="0" smtClean="0">
              <a:solidFill>
                <a:srgbClr val="333399"/>
              </a:solidFill>
            </a:rPr>
            <a:t>на проезд пассажиров (19,5%) и провоз багажа (50%)</a:t>
          </a:r>
          <a:endParaRPr lang="ru-RU" dirty="0">
            <a:solidFill>
              <a:srgbClr val="333399"/>
            </a:solidFill>
          </a:endParaRPr>
        </a:p>
      </dgm:t>
    </dgm:pt>
    <dgm:pt modelId="{345B8C8E-D613-4DEE-9282-A2ABA17B88C3}" type="parTrans" cxnId="{1192BF74-C675-4A75-80C4-F53293E81A57}">
      <dgm:prSet/>
      <dgm:spPr/>
      <dgm:t>
        <a:bodyPr/>
        <a:lstStyle/>
        <a:p>
          <a:endParaRPr lang="ru-RU"/>
        </a:p>
      </dgm:t>
    </dgm:pt>
    <dgm:pt modelId="{D660C7BF-24C5-40FE-BA4C-F339B8A82D2C}" type="sibTrans" cxnId="{1192BF74-C675-4A75-80C4-F53293E81A57}">
      <dgm:prSet/>
      <dgm:spPr/>
      <dgm:t>
        <a:bodyPr/>
        <a:lstStyle/>
        <a:p>
          <a:endParaRPr lang="ru-RU"/>
        </a:p>
      </dgm:t>
    </dgm:pt>
    <dgm:pt modelId="{9262C80D-7B2C-45F5-AAA0-23E0792EEC99}">
      <dgm:prSet phldrT="[Текст]"/>
      <dgm:spPr/>
      <dgm:t>
        <a:bodyPr/>
        <a:lstStyle/>
        <a:p>
          <a:r>
            <a:rPr lang="ru-RU" dirty="0" smtClean="0">
              <a:solidFill>
                <a:srgbClr val="333399"/>
              </a:solidFill>
            </a:rPr>
            <a:t>стоимость одинакового набора услуг для АТП с большим оборотом была выше по сравнению с АТП с меньшим оборотом</a:t>
          </a:r>
          <a:endParaRPr lang="ru-RU" dirty="0">
            <a:solidFill>
              <a:srgbClr val="333399"/>
            </a:solidFill>
          </a:endParaRPr>
        </a:p>
      </dgm:t>
    </dgm:pt>
    <dgm:pt modelId="{C8BD74C3-2075-47A2-91EE-2DB8453F3FDE}" type="parTrans" cxnId="{46051DAF-3AF5-403C-ACA3-1194370992B3}">
      <dgm:prSet/>
      <dgm:spPr/>
      <dgm:t>
        <a:bodyPr/>
        <a:lstStyle/>
        <a:p>
          <a:endParaRPr lang="ru-RU"/>
        </a:p>
      </dgm:t>
    </dgm:pt>
    <dgm:pt modelId="{6CDAD357-B63E-4103-9669-64E6CCE577A2}" type="sibTrans" cxnId="{46051DAF-3AF5-403C-ACA3-1194370992B3}">
      <dgm:prSet/>
      <dgm:spPr/>
      <dgm:t>
        <a:bodyPr/>
        <a:lstStyle/>
        <a:p>
          <a:endParaRPr lang="ru-RU"/>
        </a:p>
      </dgm:t>
    </dgm:pt>
    <dgm:pt modelId="{D2469403-D7F7-43E0-832F-786620D84144}">
      <dgm:prSet phldrT="[Текст]"/>
      <dgm:spPr/>
      <dgm:t>
        <a:bodyPr/>
        <a:lstStyle/>
        <a:p>
          <a:r>
            <a:rPr lang="ru-RU" dirty="0" smtClean="0">
              <a:solidFill>
                <a:srgbClr val="333399"/>
              </a:solidFill>
            </a:rPr>
            <a:t>создание дискриминационных условий на рынке услуг автовокзалов (автостанций) путём установления платы за оказываемые услуги в относительной величине</a:t>
          </a:r>
          <a:endParaRPr lang="ru-RU" dirty="0">
            <a:solidFill>
              <a:srgbClr val="333399"/>
            </a:solidFill>
          </a:endParaRPr>
        </a:p>
      </dgm:t>
    </dgm:pt>
    <dgm:pt modelId="{46245954-35E4-410D-BDF2-EA50A6C3483D}" type="parTrans" cxnId="{D1D50F14-53AA-4A9C-80AF-D534FD08DC72}">
      <dgm:prSet/>
      <dgm:spPr/>
      <dgm:t>
        <a:bodyPr/>
        <a:lstStyle/>
        <a:p>
          <a:endParaRPr lang="ru-RU"/>
        </a:p>
      </dgm:t>
    </dgm:pt>
    <dgm:pt modelId="{3F1E4240-C2A3-40CD-B4C6-2F026135C959}" type="sibTrans" cxnId="{D1D50F14-53AA-4A9C-80AF-D534FD08DC72}">
      <dgm:prSet/>
      <dgm:spPr/>
      <dgm:t>
        <a:bodyPr/>
        <a:lstStyle/>
        <a:p>
          <a:endParaRPr lang="ru-RU"/>
        </a:p>
      </dgm:t>
    </dgm:pt>
    <dgm:pt modelId="{7CE3C79C-6F2A-4543-8004-846F59A8D6B0}" type="pres">
      <dgm:prSet presAssocID="{8E26B073-F36D-4B6F-BC15-9CAAE8C9E7E7}" presName="outerComposite" presStyleCnt="0">
        <dgm:presLayoutVars>
          <dgm:chMax val="5"/>
          <dgm:dir/>
          <dgm:resizeHandles val="exact"/>
        </dgm:presLayoutVars>
      </dgm:prSet>
      <dgm:spPr/>
    </dgm:pt>
    <dgm:pt modelId="{CECA7EA7-9F56-4B08-9AAD-758E75139CAD}" type="pres">
      <dgm:prSet presAssocID="{8E26B073-F36D-4B6F-BC15-9CAAE8C9E7E7}" presName="dummyMaxCanvas" presStyleCnt="0">
        <dgm:presLayoutVars/>
      </dgm:prSet>
      <dgm:spPr/>
    </dgm:pt>
    <dgm:pt modelId="{7963EB89-0023-4B1E-BB7F-14BC9F06DD48}" type="pres">
      <dgm:prSet presAssocID="{8E26B073-F36D-4B6F-BC15-9CAAE8C9E7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503C-3148-4B69-A5D8-B84900B83C5A}" type="pres">
      <dgm:prSet presAssocID="{8E26B073-F36D-4B6F-BC15-9CAAE8C9E7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4E036-9362-42AB-879E-451785F2CF88}" type="pres">
      <dgm:prSet presAssocID="{8E26B073-F36D-4B6F-BC15-9CAAE8C9E7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52484-4743-4DE9-8B7C-3B47FCDCC7EA}" type="pres">
      <dgm:prSet presAssocID="{8E26B073-F36D-4B6F-BC15-9CAAE8C9E7E7}" presName="ThreeConn_1-2" presStyleLbl="fgAccFollowNode1" presStyleIdx="0" presStyleCnt="2">
        <dgm:presLayoutVars>
          <dgm:bulletEnabled val="1"/>
        </dgm:presLayoutVars>
      </dgm:prSet>
      <dgm:spPr/>
    </dgm:pt>
    <dgm:pt modelId="{6D70F9F4-FF6C-404E-8329-DC1160185F3E}" type="pres">
      <dgm:prSet presAssocID="{8E26B073-F36D-4B6F-BC15-9CAAE8C9E7E7}" presName="ThreeConn_2-3" presStyleLbl="fgAccFollowNode1" presStyleIdx="1" presStyleCnt="2">
        <dgm:presLayoutVars>
          <dgm:bulletEnabled val="1"/>
        </dgm:presLayoutVars>
      </dgm:prSet>
      <dgm:spPr/>
    </dgm:pt>
    <dgm:pt modelId="{149403E4-7402-490C-A67F-C3997B2109E8}" type="pres">
      <dgm:prSet presAssocID="{8E26B073-F36D-4B6F-BC15-9CAAE8C9E7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A8FC1-62E7-4199-8FB3-410E3F3A18AB}" type="pres">
      <dgm:prSet presAssocID="{8E26B073-F36D-4B6F-BC15-9CAAE8C9E7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5A77F-E4EE-4228-8A4E-351018068D03}" type="pres">
      <dgm:prSet presAssocID="{8E26B073-F36D-4B6F-BC15-9CAAE8C9E7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9F0379-32A9-43D5-BE2B-33A93979FDD4}" type="presOf" srcId="{9262C80D-7B2C-45F5-AAA0-23E0792EEC99}" destId="{798A8FC1-62E7-4199-8FB3-410E3F3A18AB}" srcOrd="1" destOrd="0" presId="urn:microsoft.com/office/officeart/2005/8/layout/vProcess5"/>
    <dgm:cxn modelId="{EE3A572E-5123-4331-8C82-75737395DEC7}" type="presOf" srcId="{6CDAD357-B63E-4103-9669-64E6CCE577A2}" destId="{6D70F9F4-FF6C-404E-8329-DC1160185F3E}" srcOrd="0" destOrd="0" presId="urn:microsoft.com/office/officeart/2005/8/layout/vProcess5"/>
    <dgm:cxn modelId="{46051DAF-3AF5-403C-ACA3-1194370992B3}" srcId="{8E26B073-F36D-4B6F-BC15-9CAAE8C9E7E7}" destId="{9262C80D-7B2C-45F5-AAA0-23E0792EEC99}" srcOrd="1" destOrd="0" parTransId="{C8BD74C3-2075-47A2-91EE-2DB8453F3FDE}" sibTransId="{6CDAD357-B63E-4103-9669-64E6CCE577A2}"/>
    <dgm:cxn modelId="{5C59300A-9971-46A9-B39B-0368B2C19D7B}" type="presOf" srcId="{D2469403-D7F7-43E0-832F-786620D84144}" destId="{2735A77F-E4EE-4228-8A4E-351018068D03}" srcOrd="1" destOrd="0" presId="urn:microsoft.com/office/officeart/2005/8/layout/vProcess5"/>
    <dgm:cxn modelId="{244D6364-E144-44C2-9270-99D24652735B}" type="presOf" srcId="{8E26B073-F36D-4B6F-BC15-9CAAE8C9E7E7}" destId="{7CE3C79C-6F2A-4543-8004-846F59A8D6B0}" srcOrd="0" destOrd="0" presId="urn:microsoft.com/office/officeart/2005/8/layout/vProcess5"/>
    <dgm:cxn modelId="{1192BF74-C675-4A75-80C4-F53293E81A57}" srcId="{8E26B073-F36D-4B6F-BC15-9CAAE8C9E7E7}" destId="{816F48FE-A67B-4C97-8DEA-596B4A7D3C7A}" srcOrd="0" destOrd="0" parTransId="{345B8C8E-D613-4DEE-9282-A2ABA17B88C3}" sibTransId="{D660C7BF-24C5-40FE-BA4C-F339B8A82D2C}"/>
    <dgm:cxn modelId="{134CB865-B057-4E92-8680-6A76771D9D30}" type="presOf" srcId="{D660C7BF-24C5-40FE-BA4C-F339B8A82D2C}" destId="{46252484-4743-4DE9-8B7C-3B47FCDCC7EA}" srcOrd="0" destOrd="0" presId="urn:microsoft.com/office/officeart/2005/8/layout/vProcess5"/>
    <dgm:cxn modelId="{32DE10A3-429D-42F0-82B9-550AF173F9E1}" type="presOf" srcId="{9262C80D-7B2C-45F5-AAA0-23E0792EEC99}" destId="{7B52503C-3148-4B69-A5D8-B84900B83C5A}" srcOrd="0" destOrd="0" presId="urn:microsoft.com/office/officeart/2005/8/layout/vProcess5"/>
    <dgm:cxn modelId="{D1D50F14-53AA-4A9C-80AF-D534FD08DC72}" srcId="{8E26B073-F36D-4B6F-BC15-9CAAE8C9E7E7}" destId="{D2469403-D7F7-43E0-832F-786620D84144}" srcOrd="2" destOrd="0" parTransId="{46245954-35E4-410D-BDF2-EA50A6C3483D}" sibTransId="{3F1E4240-C2A3-40CD-B4C6-2F026135C959}"/>
    <dgm:cxn modelId="{A425753B-22B1-4609-B06B-141880C8A390}" type="presOf" srcId="{816F48FE-A67B-4C97-8DEA-596B4A7D3C7A}" destId="{149403E4-7402-490C-A67F-C3997B2109E8}" srcOrd="1" destOrd="0" presId="urn:microsoft.com/office/officeart/2005/8/layout/vProcess5"/>
    <dgm:cxn modelId="{B7A10993-DABB-4987-987B-5804FCC4A616}" type="presOf" srcId="{816F48FE-A67B-4C97-8DEA-596B4A7D3C7A}" destId="{7963EB89-0023-4B1E-BB7F-14BC9F06DD48}" srcOrd="0" destOrd="0" presId="urn:microsoft.com/office/officeart/2005/8/layout/vProcess5"/>
    <dgm:cxn modelId="{9CC439E9-4417-4A1D-BD5C-FDD2CAD79B44}" type="presOf" srcId="{D2469403-D7F7-43E0-832F-786620D84144}" destId="{F2C4E036-9362-42AB-879E-451785F2CF88}" srcOrd="0" destOrd="0" presId="urn:microsoft.com/office/officeart/2005/8/layout/vProcess5"/>
    <dgm:cxn modelId="{4BA3D896-035C-4472-BD51-456D1DE83330}" type="presParOf" srcId="{7CE3C79C-6F2A-4543-8004-846F59A8D6B0}" destId="{CECA7EA7-9F56-4B08-9AAD-758E75139CAD}" srcOrd="0" destOrd="0" presId="urn:microsoft.com/office/officeart/2005/8/layout/vProcess5"/>
    <dgm:cxn modelId="{FCD42CB9-0FB8-4B95-A53B-6EB2BB11338E}" type="presParOf" srcId="{7CE3C79C-6F2A-4543-8004-846F59A8D6B0}" destId="{7963EB89-0023-4B1E-BB7F-14BC9F06DD48}" srcOrd="1" destOrd="0" presId="urn:microsoft.com/office/officeart/2005/8/layout/vProcess5"/>
    <dgm:cxn modelId="{CF80D16A-0672-4DCA-B87B-AC62279F7A9B}" type="presParOf" srcId="{7CE3C79C-6F2A-4543-8004-846F59A8D6B0}" destId="{7B52503C-3148-4B69-A5D8-B84900B83C5A}" srcOrd="2" destOrd="0" presId="urn:microsoft.com/office/officeart/2005/8/layout/vProcess5"/>
    <dgm:cxn modelId="{44F0367C-A6E2-4FE9-ADB6-D0C8161083E7}" type="presParOf" srcId="{7CE3C79C-6F2A-4543-8004-846F59A8D6B0}" destId="{F2C4E036-9362-42AB-879E-451785F2CF88}" srcOrd="3" destOrd="0" presId="urn:microsoft.com/office/officeart/2005/8/layout/vProcess5"/>
    <dgm:cxn modelId="{CFA9FC98-0EEE-4E86-9C67-E5F4BD61CD7F}" type="presParOf" srcId="{7CE3C79C-6F2A-4543-8004-846F59A8D6B0}" destId="{46252484-4743-4DE9-8B7C-3B47FCDCC7EA}" srcOrd="4" destOrd="0" presId="urn:microsoft.com/office/officeart/2005/8/layout/vProcess5"/>
    <dgm:cxn modelId="{E3FDAB42-3957-4BBD-B313-CE4C494AE740}" type="presParOf" srcId="{7CE3C79C-6F2A-4543-8004-846F59A8D6B0}" destId="{6D70F9F4-FF6C-404E-8329-DC1160185F3E}" srcOrd="5" destOrd="0" presId="urn:microsoft.com/office/officeart/2005/8/layout/vProcess5"/>
    <dgm:cxn modelId="{75223036-7416-46DA-B43B-6E5D5DC02B79}" type="presParOf" srcId="{7CE3C79C-6F2A-4543-8004-846F59A8D6B0}" destId="{149403E4-7402-490C-A67F-C3997B2109E8}" srcOrd="6" destOrd="0" presId="urn:microsoft.com/office/officeart/2005/8/layout/vProcess5"/>
    <dgm:cxn modelId="{08BE40E7-7075-4734-83B7-D3B3EE3AFBDC}" type="presParOf" srcId="{7CE3C79C-6F2A-4543-8004-846F59A8D6B0}" destId="{798A8FC1-62E7-4199-8FB3-410E3F3A18AB}" srcOrd="7" destOrd="0" presId="urn:microsoft.com/office/officeart/2005/8/layout/vProcess5"/>
    <dgm:cxn modelId="{0B5F55F3-F4DC-4C31-8DE6-AD5C7E1A40A3}" type="presParOf" srcId="{7CE3C79C-6F2A-4543-8004-846F59A8D6B0}" destId="{2735A77F-E4EE-4228-8A4E-351018068D0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B81B4-7E65-45DD-802D-6036A5050DFB}">
      <dsp:nvSpPr>
        <dsp:cNvPr id="0" name=""/>
        <dsp:cNvSpPr/>
      </dsp:nvSpPr>
      <dsp:spPr>
        <a:xfrm>
          <a:off x="0" y="0"/>
          <a:ext cx="7848872" cy="157697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333399"/>
              </a:solidFill>
            </a:rPr>
            <a:t>Злоупотребление </a:t>
          </a:r>
          <a:r>
            <a:rPr lang="ru-RU" sz="2400" kern="1200" dirty="0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ООО «Газпром </a:t>
          </a:r>
          <a:r>
            <a:rPr lang="ru-RU" sz="2400" kern="1200" dirty="0" err="1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межрегионгаз</a:t>
          </a:r>
          <a:r>
            <a:rPr lang="ru-RU" sz="2400" kern="1200" dirty="0" smtClean="0">
              <a:solidFill>
                <a:srgbClr val="333399"/>
              </a:solidFill>
              <a:latin typeface="Arial" charset="0"/>
              <a:ea typeface="MS PGothic" pitchFamily="34" charset="-128"/>
            </a:rPr>
            <a:t> Север» своим </a:t>
          </a:r>
          <a:r>
            <a:rPr lang="ru-RU" sz="2400" kern="1200" dirty="0" smtClean="0">
              <a:solidFill>
                <a:srgbClr val="333399"/>
              </a:solidFill>
            </a:rPr>
            <a:t>доминирующим положением</a:t>
          </a:r>
          <a:endParaRPr lang="ru-RU" sz="2400" kern="1200" dirty="0">
            <a:solidFill>
              <a:srgbClr val="333399"/>
            </a:solidFill>
          </a:endParaRPr>
        </a:p>
      </dsp:txBody>
      <dsp:txXfrm>
        <a:off x="0" y="0"/>
        <a:ext cx="7848872" cy="1576975"/>
      </dsp:txXfrm>
    </dsp:sp>
    <dsp:sp modelId="{9A802B7A-B2A6-48B3-9DEF-E0D85600B644}">
      <dsp:nvSpPr>
        <dsp:cNvPr id="0" name=""/>
        <dsp:cNvSpPr/>
      </dsp:nvSpPr>
      <dsp:spPr>
        <a:xfrm>
          <a:off x="3832" y="1576975"/>
          <a:ext cx="2613735" cy="331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solidFill>
                <a:srgbClr val="333399"/>
              </a:solidFill>
            </a:rPr>
            <a:t>нарушение порядка и сроков направления предупреждения о введении ограничения поставки газа</a:t>
          </a:r>
          <a:endParaRPr lang="ru-RU" sz="2300" b="0" kern="1200" dirty="0">
            <a:solidFill>
              <a:srgbClr val="333399"/>
            </a:solidFill>
          </a:endParaRPr>
        </a:p>
      </dsp:txBody>
      <dsp:txXfrm>
        <a:off x="3832" y="1576975"/>
        <a:ext cx="2613735" cy="3311647"/>
      </dsp:txXfrm>
    </dsp:sp>
    <dsp:sp modelId="{2F18A77D-BF97-4FCD-AA4B-41A01DF5BDD6}">
      <dsp:nvSpPr>
        <dsp:cNvPr id="0" name=""/>
        <dsp:cNvSpPr/>
      </dsp:nvSpPr>
      <dsp:spPr>
        <a:xfrm>
          <a:off x="2617568" y="1576975"/>
          <a:ext cx="2613735" cy="331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333399"/>
              </a:solidFill>
            </a:rPr>
            <a:t>необоснованное ограничение поставки газа </a:t>
          </a:r>
          <a:r>
            <a:rPr lang="ru-RU" sz="2300" kern="1200" smtClean="0">
              <a:solidFill>
                <a:srgbClr val="333399"/>
              </a:solidFill>
            </a:rPr>
            <a:t>для крышных котельных </a:t>
          </a:r>
          <a:r>
            <a:rPr lang="ru-RU" sz="2300" kern="1200" dirty="0" smtClean="0">
              <a:solidFill>
                <a:srgbClr val="333399"/>
              </a:solidFill>
            </a:rPr>
            <a:t>жилых многоквартирных домов</a:t>
          </a:r>
          <a:endParaRPr lang="ru-RU" sz="2300" kern="1200" dirty="0">
            <a:solidFill>
              <a:srgbClr val="333399"/>
            </a:solidFill>
          </a:endParaRPr>
        </a:p>
      </dsp:txBody>
      <dsp:txXfrm>
        <a:off x="2617568" y="1576975"/>
        <a:ext cx="2613735" cy="3311647"/>
      </dsp:txXfrm>
    </dsp:sp>
    <dsp:sp modelId="{27988067-AC67-4349-963A-C0050A636384}">
      <dsp:nvSpPr>
        <dsp:cNvPr id="0" name=""/>
        <dsp:cNvSpPr/>
      </dsp:nvSpPr>
      <dsp:spPr>
        <a:xfrm>
          <a:off x="5231303" y="1576975"/>
          <a:ext cx="2613735" cy="3311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333399"/>
              </a:solidFill>
            </a:rPr>
            <a:t>ущемление интересов управляющей компании и неопределенного круга потребителей</a:t>
          </a:r>
          <a:endParaRPr lang="ru-RU" sz="2300" kern="1200" dirty="0">
            <a:solidFill>
              <a:srgbClr val="333399"/>
            </a:solidFill>
          </a:endParaRPr>
        </a:p>
      </dsp:txBody>
      <dsp:txXfrm>
        <a:off x="5231303" y="1576975"/>
        <a:ext cx="2613735" cy="3311647"/>
      </dsp:txXfrm>
    </dsp:sp>
    <dsp:sp modelId="{1B0DF016-B0EF-4C06-B9DC-CDA6BA3794A7}">
      <dsp:nvSpPr>
        <dsp:cNvPr id="0" name=""/>
        <dsp:cNvSpPr/>
      </dsp:nvSpPr>
      <dsp:spPr>
        <a:xfrm>
          <a:off x="0" y="4888623"/>
          <a:ext cx="7848872" cy="3679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3EB89-0023-4B1E-BB7F-14BC9F06DD48}">
      <dsp:nvSpPr>
        <dsp:cNvPr id="0" name=""/>
        <dsp:cNvSpPr/>
      </dsp:nvSpPr>
      <dsp:spPr>
        <a:xfrm>
          <a:off x="0" y="0"/>
          <a:ext cx="7406022" cy="1641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333399"/>
              </a:solidFill>
            </a:rPr>
            <a:t>плата за одинаковый набор услуг, оказываемых АТП, рассчитывалась исходя из суммы выручки АТП, полученной от реализации билетов</a:t>
          </a:r>
          <a:r>
            <a:rPr lang="ru-RU" sz="2100" i="1" kern="1200" dirty="0" smtClean="0">
              <a:solidFill>
                <a:srgbClr val="333399"/>
              </a:solidFill>
            </a:rPr>
            <a:t> </a:t>
          </a:r>
          <a:r>
            <a:rPr lang="ru-RU" sz="2100" kern="1200" dirty="0" smtClean="0">
              <a:solidFill>
                <a:srgbClr val="333399"/>
              </a:solidFill>
            </a:rPr>
            <a:t>на проезд пассажиров (19,5%) и провоз багажа (50%)</a:t>
          </a:r>
          <a:endParaRPr lang="ru-RU" sz="2100" kern="1200" dirty="0">
            <a:solidFill>
              <a:srgbClr val="333399"/>
            </a:solidFill>
          </a:endParaRPr>
        </a:p>
      </dsp:txBody>
      <dsp:txXfrm>
        <a:off x="48086" y="48086"/>
        <a:ext cx="5634411" cy="1545610"/>
      </dsp:txXfrm>
    </dsp:sp>
    <dsp:sp modelId="{7B52503C-3148-4B69-A5D8-B84900B83C5A}">
      <dsp:nvSpPr>
        <dsp:cNvPr id="0" name=""/>
        <dsp:cNvSpPr/>
      </dsp:nvSpPr>
      <dsp:spPr>
        <a:xfrm>
          <a:off x="653472" y="1915412"/>
          <a:ext cx="7406022" cy="1641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333399"/>
              </a:solidFill>
            </a:rPr>
            <a:t>стоимость одинакового набора услуг для АТП с большим оборотом была выше по сравнению с АТП с меньшим оборотом</a:t>
          </a:r>
          <a:endParaRPr lang="ru-RU" sz="2100" kern="1200" dirty="0">
            <a:solidFill>
              <a:srgbClr val="333399"/>
            </a:solidFill>
          </a:endParaRPr>
        </a:p>
      </dsp:txBody>
      <dsp:txXfrm>
        <a:off x="701558" y="1963498"/>
        <a:ext cx="5589219" cy="1545610"/>
      </dsp:txXfrm>
    </dsp:sp>
    <dsp:sp modelId="{F2C4E036-9362-42AB-879E-451785F2CF88}">
      <dsp:nvSpPr>
        <dsp:cNvPr id="0" name=""/>
        <dsp:cNvSpPr/>
      </dsp:nvSpPr>
      <dsp:spPr>
        <a:xfrm>
          <a:off x="1306945" y="3830825"/>
          <a:ext cx="7406022" cy="1641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333399"/>
              </a:solidFill>
            </a:rPr>
            <a:t>создание дискриминационных условий на рынке услуг автовокзалов (автостанций) путём установления платы за оказываемые услуги в относительной величине</a:t>
          </a:r>
          <a:endParaRPr lang="ru-RU" sz="2100" kern="1200" dirty="0">
            <a:solidFill>
              <a:srgbClr val="333399"/>
            </a:solidFill>
          </a:endParaRPr>
        </a:p>
      </dsp:txBody>
      <dsp:txXfrm>
        <a:off x="1355031" y="3878911"/>
        <a:ext cx="5589219" cy="1545610"/>
      </dsp:txXfrm>
    </dsp:sp>
    <dsp:sp modelId="{46252484-4743-4DE9-8B7C-3B47FCDCC7EA}">
      <dsp:nvSpPr>
        <dsp:cNvPr id="0" name=""/>
        <dsp:cNvSpPr/>
      </dsp:nvSpPr>
      <dsp:spPr>
        <a:xfrm>
          <a:off x="6338864" y="1245018"/>
          <a:ext cx="1067158" cy="10671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78975" y="1245018"/>
        <a:ext cx="586936" cy="803036"/>
      </dsp:txXfrm>
    </dsp:sp>
    <dsp:sp modelId="{6D70F9F4-FF6C-404E-8329-DC1160185F3E}">
      <dsp:nvSpPr>
        <dsp:cNvPr id="0" name=""/>
        <dsp:cNvSpPr/>
      </dsp:nvSpPr>
      <dsp:spPr>
        <a:xfrm>
          <a:off x="6992336" y="3149485"/>
          <a:ext cx="1067158" cy="10671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32447" y="3149485"/>
        <a:ext cx="586936" cy="803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>
            <a:lvl1pPr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90" y="1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2" y="4721895"/>
            <a:ext cx="5409562" cy="447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789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b" anchorCtr="0" compatLnSpc="1">
            <a:prstTxWarp prst="textNoShape">
              <a:avLst/>
            </a:prstTxWarp>
          </a:bodyPr>
          <a:lstStyle>
            <a:lvl1pPr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90" y="9443789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 smtClean="0"/>
            </a:lvl1pPr>
          </a:lstStyle>
          <a:p>
            <a:pPr>
              <a:defRPr/>
            </a:pPr>
            <a:fld id="{0F9BD167-7FAD-4312-BF3F-7BB9C9E0A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64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A3717-557B-4723-B594-7F1BF4BD7778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4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3"/>
          <p:cNvSpPr txBox="1">
            <a:spLocks noGrp="1" noChangeArrowheads="1"/>
          </p:cNvSpPr>
          <p:nvPr/>
        </p:nvSpPr>
        <p:spPr bwMode="auto">
          <a:xfrm>
            <a:off x="3832169" y="9445389"/>
            <a:ext cx="2928994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9" tIns="45475" rIns="90949" bIns="45475" anchor="b"/>
          <a:lstStyle/>
          <a:p>
            <a:pPr algn="r" defTabSz="909724" eaLnBrk="0" hangingPunct="0">
              <a:spcBef>
                <a:spcPct val="20000"/>
              </a:spcBef>
            </a:pPr>
            <a:fld id="{43413332-1D7A-471E-BD7C-6EEF9F601F6E}" type="slidenum">
              <a:rPr lang="ru-RU" sz="1200">
                <a:latin typeface="Tahoma" pitchFamily="34" charset="0"/>
                <a:cs typeface="Times New Roman" pitchFamily="18" charset="0"/>
              </a:rPr>
              <a:pPr algn="r" defTabSz="909724" eaLnBrk="0" hangingPunct="0">
                <a:spcBef>
                  <a:spcPct val="20000"/>
                </a:spcBef>
              </a:pPr>
              <a:t>4</a:t>
            </a:fld>
            <a:endParaRPr lang="ru-RU" sz="120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44538"/>
            <a:ext cx="4972050" cy="373062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595" y="4723494"/>
            <a:ext cx="4957976" cy="4474131"/>
          </a:xfrm>
          <a:noFill/>
          <a:ln/>
        </p:spPr>
        <p:txBody>
          <a:bodyPr lIns="90949" tIns="45475" rIns="90949" bIns="45475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6932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17433" y="9592705"/>
            <a:ext cx="2995312" cy="50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5</a:t>
            </a:fld>
            <a:endParaRPr lang="ru-RU" sz="120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17433" y="9592705"/>
            <a:ext cx="2995312" cy="50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7</a:t>
            </a:fld>
            <a:endParaRPr lang="ru-RU" sz="120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11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3004A-E8E3-48BF-80DC-76AAA06F1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C108-4D12-4685-8F2F-49F80660F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D382-33F1-406C-94EE-8C64EF9F8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74232-883E-4567-9F2D-C9ECF0F3D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5F32-3D78-4720-913C-7CD25A42B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E196-6C2E-44B5-91AF-D95C35C26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80795-4ED5-4DA1-8751-40490D827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9C03C-30A8-4CFA-9880-527F85C04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4FAD6-2A0B-45A7-BC76-67BB2DE61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CC22-E959-4E40-8474-42E7A1730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A423F-60D4-4F70-B3FD-EA25300E9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BF795-735D-48ED-9592-ED1859CA0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C2DE8-BE78-4220-8D91-188796CCB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8196" name="Picture 8" descr="пр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пр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CE742F5B-0160-4017-8527-F2ED755F1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 idx="4294967295"/>
          </p:nvPr>
        </p:nvSpPr>
        <p:spPr>
          <a:xfrm>
            <a:off x="2697163" y="142875"/>
            <a:ext cx="6446837" cy="1152525"/>
          </a:xfrm>
        </p:spPr>
        <p:txBody>
          <a:bodyPr/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Федеральной антимонопольной службы по Тюменской области</a:t>
            </a:r>
            <a:endParaRPr lang="en-US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51520" y="2564904"/>
            <a:ext cx="8496944" cy="378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75000"/>
              </a:lnSpc>
            </a:pPr>
            <a:endParaRPr lang="ru-RU" sz="1050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ctr"/>
            <a:r>
              <a:rPr lang="ru-RU" sz="3200" dirty="0">
                <a:solidFill>
                  <a:srgbClr val="002060"/>
                </a:solidFill>
              </a:rPr>
              <a:t>Антимонопольный контроль: практика выявления и пресечения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</a:rPr>
              <a:t>нарушений Закона о защите конкуренции за </a:t>
            </a:r>
            <a:r>
              <a:rPr lang="ru-RU" sz="3200" dirty="0" smtClean="0">
                <a:solidFill>
                  <a:srgbClr val="002060"/>
                </a:solidFill>
              </a:rPr>
              <a:t>1 полугодие 2017 года</a:t>
            </a:r>
            <a:r>
              <a:rPr lang="ru-RU" sz="3200" dirty="0" smtClean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pPr algn="ctr" eaLnBrk="1" hangingPunct="1"/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/>
            <a:r>
              <a:rPr lang="ru-RU" sz="2000" dirty="0" smtClean="0">
                <a:solidFill>
                  <a:schemeClr val="accent6"/>
                </a:solidFill>
              </a:rPr>
              <a:t>Заместитель руководителя Тюменского УФАС России</a:t>
            </a:r>
            <a:endParaRPr lang="ru-RU" sz="2000" dirty="0">
              <a:solidFill>
                <a:schemeClr val="accent6"/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6"/>
                </a:solidFill>
              </a:rPr>
              <a:t>Д.А. </a:t>
            </a:r>
            <a:r>
              <a:rPr lang="ru-RU" sz="2000" dirty="0" err="1" smtClean="0">
                <a:solidFill>
                  <a:schemeClr val="accent6"/>
                </a:solidFill>
              </a:rPr>
              <a:t>Полухин</a:t>
            </a:r>
            <a:endParaRPr lang="ru-RU" sz="2000" dirty="0" smtClean="0">
              <a:solidFill>
                <a:schemeClr val="accent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096163-1F16-4055-AD57-00AD2649E7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07504" y="1340768"/>
            <a:ext cx="89289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400" dirty="0" smtClean="0">
                <a:solidFill>
                  <a:schemeClr val="accent2"/>
                </a:solidFill>
              </a:rPr>
              <a:t>Вынесено </a:t>
            </a:r>
            <a:r>
              <a:rPr lang="ru-RU" sz="2400" dirty="0" smtClean="0">
                <a:solidFill>
                  <a:schemeClr val="accent2"/>
                </a:solidFill>
              </a:rPr>
              <a:t>13 </a:t>
            </a:r>
            <a:r>
              <a:rPr lang="ru-RU" sz="2400" dirty="0">
                <a:solidFill>
                  <a:schemeClr val="accent2"/>
                </a:solidFill>
              </a:rPr>
              <a:t>постановлений о наложении штрафов 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lvl="1"/>
            <a:endParaRPr lang="ru-RU" sz="2400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общая сумма </a:t>
            </a:r>
            <a:r>
              <a:rPr lang="ru-RU" sz="2400" dirty="0" smtClean="0">
                <a:solidFill>
                  <a:schemeClr val="accent2"/>
                </a:solidFill>
              </a:rPr>
              <a:t>наложенных штрафов </a:t>
            </a:r>
            <a:r>
              <a:rPr lang="ru-RU" sz="2400" dirty="0" smtClean="0">
                <a:solidFill>
                  <a:schemeClr val="accent2"/>
                </a:solidFill>
              </a:rPr>
              <a:t>- </a:t>
            </a:r>
            <a:r>
              <a:rPr lang="ru-RU" sz="2400" dirty="0" smtClean="0">
                <a:solidFill>
                  <a:schemeClr val="accent2"/>
                </a:solidFill>
              </a:rPr>
              <a:t>4,6 </a:t>
            </a:r>
            <a:r>
              <a:rPr lang="ru-RU" sz="2400" dirty="0" smtClean="0">
                <a:solidFill>
                  <a:schemeClr val="accent2"/>
                </a:solidFill>
              </a:rPr>
              <a:t>млн. рублей</a:t>
            </a:r>
          </a:p>
          <a:p>
            <a:pPr lvl="1"/>
            <a:endParaRPr lang="ru-RU" sz="2400" dirty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общая </a:t>
            </a:r>
            <a:r>
              <a:rPr lang="ru-RU" sz="2400" dirty="0">
                <a:solidFill>
                  <a:schemeClr val="accent2"/>
                </a:solidFill>
              </a:rPr>
              <a:t>сумма </a:t>
            </a:r>
            <a:r>
              <a:rPr lang="ru-RU" sz="2400" dirty="0" smtClean="0">
                <a:solidFill>
                  <a:schemeClr val="accent2"/>
                </a:solidFill>
              </a:rPr>
              <a:t>уплаченных штрафов – 10,1 </a:t>
            </a:r>
            <a:r>
              <a:rPr lang="ru-RU" sz="2400" dirty="0" smtClean="0">
                <a:solidFill>
                  <a:schemeClr val="accent2"/>
                </a:solidFill>
              </a:rPr>
              <a:t>млн. рублей</a:t>
            </a:r>
          </a:p>
          <a:p>
            <a:pPr lvl="1"/>
            <a:endParaRPr lang="ru-RU" sz="2400" dirty="0">
              <a:solidFill>
                <a:schemeClr val="accent2"/>
              </a:solidFill>
            </a:endParaRPr>
          </a:p>
          <a:p>
            <a:pPr lvl="1"/>
            <a:r>
              <a:rPr lang="ru-RU" sz="2400" dirty="0" smtClean="0">
                <a:solidFill>
                  <a:schemeClr val="accent2"/>
                </a:solidFill>
              </a:rPr>
              <a:t>основная </a:t>
            </a:r>
            <a:r>
              <a:rPr lang="ru-RU" sz="2400" dirty="0">
                <a:solidFill>
                  <a:schemeClr val="accent2"/>
                </a:solidFill>
              </a:rPr>
              <a:t>масса </a:t>
            </a:r>
            <a:r>
              <a:rPr lang="ru-RU" sz="2400" dirty="0" smtClean="0">
                <a:solidFill>
                  <a:schemeClr val="accent2"/>
                </a:solidFill>
              </a:rPr>
              <a:t>обжалованных в суд постановлений </a:t>
            </a:r>
            <a:r>
              <a:rPr lang="ru-RU" sz="2400" dirty="0">
                <a:solidFill>
                  <a:schemeClr val="accent2"/>
                </a:solidFill>
              </a:rPr>
              <a:t>о привлечении к административной ответственности </a:t>
            </a:r>
            <a:r>
              <a:rPr lang="ru-RU" sz="2400" dirty="0" smtClean="0">
                <a:solidFill>
                  <a:schemeClr val="accent2"/>
                </a:solidFill>
              </a:rPr>
              <a:t>остается </a:t>
            </a:r>
            <a:r>
              <a:rPr lang="ru-RU" sz="2400" dirty="0">
                <a:solidFill>
                  <a:schemeClr val="accent2"/>
                </a:solidFill>
              </a:rPr>
              <a:t>в силе, но размер штрафных санкций </a:t>
            </a:r>
            <a:r>
              <a:rPr lang="ru-RU" sz="2400" dirty="0" smtClean="0">
                <a:solidFill>
                  <a:schemeClr val="accent2"/>
                </a:solidFill>
              </a:rPr>
              <a:t>зачастую снижается судами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57188" y="79375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700" dirty="0" smtClean="0">
                <a:solidFill>
                  <a:srgbClr val="333399"/>
                </a:solidFill>
                <a:latin typeface="Arial" charset="0"/>
              </a:rPr>
              <a:t>Привлечение к административной ответственности</a:t>
            </a:r>
            <a:endParaRPr lang="ru-RU" sz="2700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 dirty="0"/>
              <a:t>СПАСИБО ЗА ВНИМАНИЕ!</a:t>
            </a:r>
            <a:r>
              <a:rPr lang="en-US" altLang="ru-RU" sz="1846" b="1" dirty="0"/>
              <a:t/>
            </a:r>
            <a:br>
              <a:rPr lang="en-US" altLang="ru-RU" sz="1846" b="1" dirty="0"/>
            </a:br>
            <a:endParaRPr lang="ru-RU" altLang="ru-RU" sz="1846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 dirty="0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339752" y="2631831"/>
            <a:ext cx="4824537" cy="2237329"/>
            <a:chOff x="1828801" y="2743200"/>
            <a:chExt cx="4190999" cy="216188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10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 smtClean="0"/>
                <a:t>www.tyumen.fas.gov.ru</a:t>
              </a:r>
              <a:endParaRPr lang="en-US" altLang="ru-RU" sz="2769" dirty="0"/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ru-RU" sz="2769" dirty="0"/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ru-RU" sz="2769" dirty="0"/>
            </a:p>
          </p:txBody>
        </p:sp>
      </p:grpSp>
    </p:spTree>
    <p:extLst>
      <p:ext uri="{BB962C8B-B14F-4D97-AF65-F5344CB8AC3E}">
        <p14:creationId xmlns:p14="http://schemas.microsoft.com/office/powerpoint/2010/main" val="3009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6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900"/>
              </a:lnSpc>
            </a:pPr>
            <a:r>
              <a:rPr lang="ru-RU" sz="2800" b="1" dirty="0" smtClean="0">
                <a:solidFill>
                  <a:srgbClr val="333399"/>
                </a:solidFill>
                <a:latin typeface="+mj-lt"/>
                <a:ea typeface="MS PGothic" pitchFamily="34" charset="-128"/>
                <a:cs typeface="MS PGothic" charset="0"/>
              </a:rPr>
              <a:t>Злоупотребление доминирующим положением</a:t>
            </a:r>
            <a:endParaRPr lang="ru-RU" sz="2800" b="1" dirty="0">
              <a:solidFill>
                <a:srgbClr val="333399"/>
              </a:solidFill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2413" y="1052736"/>
            <a:ext cx="8640762" cy="86409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Рассмотрено 112 заявлений (сопоставимо с прошлогодним периодом)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4644" y="2024546"/>
            <a:ext cx="8496300" cy="648667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70% - обращения физических лиц</a:t>
            </a:r>
            <a:endParaRPr lang="ru-RU" dirty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4644" y="2852936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40% - жалобы на поставщиков тепла и электроэнергии</a:t>
            </a:r>
            <a:endParaRPr lang="ru-RU" dirty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0560" y="3717032"/>
            <a:ext cx="8496300" cy="720079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25% - жалобы на субъектов естественной монополии (передача электроэнергии – 40%, водоснабжение, водоотведение – 25%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)</a:t>
            </a:r>
            <a:endParaRPr lang="ru-RU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4644" y="5445224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10% - перенаправлено по подведомственности (4 АМП)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850" y="4653136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40% - оставлено без рассмотрения (не соответствуют ст. 44 135-ФЗ)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6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900"/>
              </a:lnSpc>
            </a:pPr>
            <a:r>
              <a:rPr lang="ru-RU" sz="2800" b="1" dirty="0" smtClean="0">
                <a:solidFill>
                  <a:srgbClr val="333399"/>
                </a:solidFill>
                <a:latin typeface="+mj-lt"/>
                <a:ea typeface="MS PGothic" pitchFamily="34" charset="-128"/>
                <a:cs typeface="MS PGothic" charset="0"/>
              </a:rPr>
              <a:t>Злоупотребление доминирующим положением</a:t>
            </a:r>
            <a:endParaRPr lang="ru-RU" sz="2800" b="1" dirty="0">
              <a:solidFill>
                <a:srgbClr val="333399"/>
              </a:solidFill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1078" y="1556792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charset="0"/>
                <a:ea typeface="MS PGothic" pitchFamily="34" charset="-128"/>
              </a:rPr>
              <a:t>Вынесено </a:t>
            </a:r>
            <a:r>
              <a:rPr lang="ru-RU" dirty="0" smtClean="0">
                <a:latin typeface="Arial" charset="0"/>
                <a:ea typeface="MS PGothic" pitchFamily="34" charset="-128"/>
              </a:rPr>
              <a:t>3 решения </a:t>
            </a:r>
            <a:r>
              <a:rPr lang="ru-RU" dirty="0">
                <a:latin typeface="Arial" charset="0"/>
                <a:ea typeface="MS PGothic" pitchFamily="34" charset="-128"/>
              </a:rPr>
              <a:t>о наличии факта злоупотребления доминирующим </a:t>
            </a:r>
            <a:r>
              <a:rPr lang="ru-RU" dirty="0" smtClean="0">
                <a:latin typeface="Arial" charset="0"/>
                <a:ea typeface="MS PGothic" pitchFamily="34" charset="-128"/>
              </a:rPr>
              <a:t>положением</a:t>
            </a:r>
            <a:endParaRPr lang="ru-RU" dirty="0">
              <a:latin typeface="Arial" charset="0"/>
              <a:ea typeface="MS PGothic" pitchFamily="34" charset="-128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850" y="2709217"/>
            <a:ext cx="8496300" cy="864691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2 нарушения поставщиком газа ООО «Газпром газораспределение Север»</a:t>
            </a:r>
            <a:endParaRPr lang="ru-RU" dirty="0">
              <a:solidFill>
                <a:schemeClr val="accent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4644" y="3789040"/>
            <a:ext cx="8496300" cy="720080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333399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1 нарушение </a:t>
            </a:r>
            <a:r>
              <a:rPr lang="ru-RU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поставщиком рынка услуг автовокзалов (</a:t>
            </a:r>
            <a:r>
              <a:rPr lang="ru-RU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</a:t>
            </a:r>
            <a:r>
              <a:rPr lang="ru-RU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Тюменской области  «Объединение </a:t>
            </a:r>
            <a:r>
              <a:rPr lang="ru-RU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автовокзалов </a:t>
            </a:r>
            <a:r>
              <a:rPr lang="ru-RU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автостанций»)</a:t>
            </a:r>
            <a:endParaRPr lang="ru-RU" dirty="0">
              <a:solidFill>
                <a:srgbClr val="333399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324644" y="5085184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charset="0"/>
                <a:ea typeface="MS PGothic" pitchFamily="34" charset="-128"/>
              </a:rPr>
              <a:t>Выдано </a:t>
            </a:r>
            <a:r>
              <a:rPr lang="ru-RU" dirty="0" smtClean="0">
                <a:latin typeface="Arial" charset="0"/>
                <a:ea typeface="MS PGothic" pitchFamily="34" charset="-128"/>
              </a:rPr>
              <a:t>3 </a:t>
            </a:r>
            <a:r>
              <a:rPr lang="ru-RU" dirty="0" smtClean="0">
                <a:latin typeface="Arial" charset="0"/>
                <a:ea typeface="MS PGothic" pitchFamily="34" charset="-128"/>
              </a:rPr>
              <a:t>предписания о прекращении нарушения антимонопольного законодательства</a:t>
            </a:r>
            <a:endParaRPr lang="ru-RU" dirty="0"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1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2"/>
          <p:cNvSpPr>
            <a:spLocks noChangeArrowheads="1"/>
          </p:cNvSpPr>
          <p:nvPr/>
        </p:nvSpPr>
        <p:spPr bwMode="auto">
          <a:xfrm>
            <a:off x="539552" y="77282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400" dirty="0" smtClean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Злоупотребление</a:t>
            </a:r>
            <a:r>
              <a:rPr lang="ru-RU" sz="2400" dirty="0" smtClean="0">
                <a:solidFill>
                  <a:srgbClr val="333399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ru-RU" sz="2400" dirty="0" smtClean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доминирующим </a:t>
            </a:r>
            <a:r>
              <a:rPr lang="ru-RU" sz="2400" dirty="0" smtClean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положением</a:t>
            </a:r>
            <a:r>
              <a:rPr lang="ru-RU" sz="2400" dirty="0" smtClean="0">
                <a:solidFill>
                  <a:schemeClr val="accent2"/>
                </a:solidFill>
                <a:latin typeface="+mj-lt"/>
                <a:ea typeface="MS PGothic" pitchFamily="34" charset="-128"/>
                <a:cs typeface="MS PGothic" charset="0"/>
              </a:rPr>
              <a:t> </a:t>
            </a:r>
            <a:endParaRPr lang="ru-RU" sz="2400" dirty="0">
              <a:solidFill>
                <a:schemeClr val="accent2"/>
              </a:solidFill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45814135"/>
              </p:ext>
            </p:extLst>
          </p:nvPr>
        </p:nvGraphicFramePr>
        <p:xfrm>
          <a:off x="683568" y="1124744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46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5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400" dirty="0" smtClean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Дело ГБУ ТО «Объединение автовокзалов и автостанций»</a:t>
            </a:r>
            <a:endParaRPr lang="ru-RU" sz="2400" dirty="0">
              <a:solidFill>
                <a:schemeClr val="accent2"/>
              </a:solidFill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11928155"/>
              </p:ext>
            </p:extLst>
          </p:nvPr>
        </p:nvGraphicFramePr>
        <p:xfrm>
          <a:off x="251520" y="1052736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28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28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8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1619" y="1196752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charset="0"/>
                <a:ea typeface="MS PGothic" pitchFamily="34" charset="-128"/>
              </a:rPr>
              <a:t>Вынесено </a:t>
            </a:r>
            <a:r>
              <a:rPr lang="ru-RU" dirty="0" smtClean="0">
                <a:latin typeface="Arial" charset="0"/>
                <a:ea typeface="MS PGothic" pitchFamily="34" charset="-128"/>
              </a:rPr>
              <a:t>2 решения </a:t>
            </a:r>
            <a:r>
              <a:rPr lang="ru-RU" dirty="0">
                <a:latin typeface="Arial" charset="0"/>
                <a:ea typeface="MS PGothic" pitchFamily="34" charset="-128"/>
              </a:rPr>
              <a:t>о наличии </a:t>
            </a:r>
            <a:r>
              <a:rPr lang="ru-RU" dirty="0" smtClean="0">
                <a:latin typeface="Arial" charset="0"/>
                <a:ea typeface="MS PGothic" pitchFamily="34" charset="-128"/>
              </a:rPr>
              <a:t>факта заключения </a:t>
            </a:r>
            <a:r>
              <a:rPr lang="ru-RU" dirty="0" smtClean="0">
                <a:latin typeface="Arial" charset="0"/>
                <a:ea typeface="MS PGothic" pitchFamily="34" charset="-128"/>
              </a:rPr>
              <a:t>картельных </a:t>
            </a:r>
            <a:r>
              <a:rPr lang="ru-RU" dirty="0" smtClean="0">
                <a:latin typeface="Arial" charset="0"/>
                <a:ea typeface="MS PGothic" pitchFamily="34" charset="-128"/>
              </a:rPr>
              <a:t>соглашений между хозяйствующими </a:t>
            </a:r>
            <a:r>
              <a:rPr lang="ru-RU" dirty="0" smtClean="0">
                <a:latin typeface="Arial" charset="0"/>
                <a:ea typeface="MS PGothic" pitchFamily="34" charset="-128"/>
              </a:rPr>
              <a:t>субъектами - конкурентами</a:t>
            </a:r>
            <a:endParaRPr lang="ru-RU" dirty="0">
              <a:latin typeface="Arial" charset="0"/>
              <a:ea typeface="MS PGothic" pitchFamily="34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850" y="3429000"/>
            <a:ext cx="8496300" cy="720080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Товарные рынки, на которых выявлены сговоры на торгах</a:t>
            </a:r>
            <a:endParaRPr lang="ru-RU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4644" y="4149080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з</a:t>
            </a:r>
            <a:r>
              <a:rPr lang="ru-RU" dirty="0" smtClean="0">
                <a:solidFill>
                  <a:schemeClr val="accent2"/>
                </a:solidFill>
              </a:rPr>
              <a:t>дравоохранение </a:t>
            </a:r>
            <a:r>
              <a:rPr lang="ru-RU" dirty="0">
                <a:solidFill>
                  <a:schemeClr val="accent2"/>
                </a:solidFill>
              </a:rPr>
              <a:t>(в </a:t>
            </a:r>
            <a:r>
              <a:rPr lang="ru-RU" dirty="0" err="1">
                <a:solidFill>
                  <a:schemeClr val="accent2"/>
                </a:solidFill>
              </a:rPr>
              <a:t>т.ч</a:t>
            </a:r>
            <a:r>
              <a:rPr lang="ru-RU" dirty="0">
                <a:solidFill>
                  <a:schemeClr val="accent2"/>
                </a:solidFill>
              </a:rPr>
              <a:t>. поставка медицинского оборудования, изделий медицинского назначения, расходных материалов</a:t>
            </a:r>
            <a:r>
              <a:rPr lang="ru-RU" dirty="0" smtClean="0">
                <a:solidFill>
                  <a:schemeClr val="accent2"/>
                </a:solidFill>
              </a:rPr>
              <a:t>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4644" y="4797152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охранные услуги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7616" y="1915890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с</a:t>
            </a:r>
            <a:r>
              <a:rPr lang="ru-RU" dirty="0" smtClean="0">
                <a:solidFill>
                  <a:schemeClr val="accent2"/>
                </a:solidFill>
              </a:rPr>
              <a:t>говор на торгах с участием 8 лиц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7616" y="2591896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сговор </a:t>
            </a:r>
            <a:r>
              <a:rPr lang="ru-RU" dirty="0">
                <a:solidFill>
                  <a:schemeClr val="accent2"/>
                </a:solidFill>
              </a:rPr>
              <a:t>на торгах с участием </a:t>
            </a:r>
            <a:r>
              <a:rPr lang="ru-RU" dirty="0" smtClean="0">
                <a:solidFill>
                  <a:schemeClr val="accent2"/>
                </a:solidFill>
              </a:rPr>
              <a:t>4 </a:t>
            </a:r>
            <a:r>
              <a:rPr lang="ru-RU" dirty="0">
                <a:solidFill>
                  <a:schemeClr val="accent2"/>
                </a:solidFill>
              </a:rPr>
              <a:t>лиц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179388" y="909301"/>
            <a:ext cx="8821737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spcBef>
                <a:spcPct val="20000"/>
              </a:spcBef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850" algn="ctr">
              <a:defRPr/>
            </a:pPr>
            <a:r>
              <a:rPr lang="ru-RU" sz="2800" b="1" dirty="0" smtClean="0">
                <a:solidFill>
                  <a:srgbClr val="FF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«Медицинский картель»</a:t>
            </a:r>
            <a:endParaRPr lang="ru-RU" sz="2800" b="1" dirty="0" smtClean="0">
              <a:solidFill>
                <a:srgbClr val="FF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indent="450850" algn="ctr">
              <a:defRPr/>
            </a:pPr>
            <a:endParaRPr lang="ru-RU" sz="2800" b="1" dirty="0" smtClean="0">
              <a:solidFill>
                <a:srgbClr val="FF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</a:rPr>
              <a:t>п</a:t>
            </a:r>
            <a:r>
              <a:rPr lang="ru-RU" sz="2800" dirty="0" smtClean="0">
                <a:solidFill>
                  <a:srgbClr val="333399"/>
                </a:solidFill>
              </a:rPr>
              <a:t>ериод существования 2013-2015 г.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>
                <a:solidFill>
                  <a:srgbClr val="333399"/>
                </a:solidFill>
              </a:rPr>
              <a:t>т</a:t>
            </a:r>
            <a:r>
              <a:rPr lang="ru-RU" sz="2800" dirty="0" smtClean="0">
                <a:solidFill>
                  <a:srgbClr val="333399"/>
                </a:solidFill>
              </a:rPr>
              <a:t>ерритория Тюменской области, ХМАО, ЯНАО</a:t>
            </a:r>
            <a:endParaRPr lang="ru-RU" sz="2800" dirty="0" smtClean="0">
              <a:solidFill>
                <a:srgbClr val="333399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8 компаний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131 аукцион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выручка более 1 </a:t>
            </a:r>
            <a:r>
              <a:rPr lang="ru-RU" sz="2800" dirty="0" err="1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млд</a:t>
            </a:r>
            <a:r>
              <a:rPr lang="ru-RU" sz="2800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. рублей</a:t>
            </a:r>
            <a:endParaRPr lang="ru-RU" sz="2800" dirty="0">
              <a:solidFill>
                <a:srgbClr val="333399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7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4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096163-1F16-4055-AD57-00AD2649E7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07504" y="1340768"/>
            <a:ext cx="89289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400" dirty="0" smtClean="0">
                <a:solidFill>
                  <a:srgbClr val="333399"/>
                </a:solidFill>
              </a:rPr>
              <a:t>В 2017 году на основании поручения Правительства РФ проведены </a:t>
            </a:r>
            <a:r>
              <a:rPr lang="ru-RU" sz="2400" dirty="0" smtClean="0">
                <a:solidFill>
                  <a:schemeClr val="accent2"/>
                </a:solidFill>
              </a:rPr>
              <a:t>проверки крупнейших </a:t>
            </a:r>
            <a:r>
              <a:rPr lang="ru-RU" sz="2400" dirty="0">
                <a:solidFill>
                  <a:schemeClr val="accent2"/>
                </a:solidFill>
              </a:rPr>
              <a:t>торговых </a:t>
            </a:r>
            <a:r>
              <a:rPr lang="ru-RU" sz="2400" dirty="0" smtClean="0">
                <a:solidFill>
                  <a:schemeClr val="accent2"/>
                </a:solidFill>
              </a:rPr>
              <a:t>сетей «Лента</a:t>
            </a:r>
            <a:r>
              <a:rPr lang="ru-RU" sz="2400" dirty="0">
                <a:solidFill>
                  <a:schemeClr val="accent2"/>
                </a:solidFill>
              </a:rPr>
              <a:t>», «Ашан», «Перекресток», «</a:t>
            </a:r>
            <a:r>
              <a:rPr lang="ru-RU" sz="2400" dirty="0" err="1">
                <a:solidFill>
                  <a:schemeClr val="accent2"/>
                </a:solidFill>
              </a:rPr>
              <a:t>Окей</a:t>
            </a:r>
            <a:r>
              <a:rPr lang="ru-RU" sz="2400" dirty="0">
                <a:solidFill>
                  <a:schemeClr val="accent2"/>
                </a:solidFill>
              </a:rPr>
              <a:t>», «Метро», «Монетка», «Магнит»,  «</a:t>
            </a:r>
            <a:r>
              <a:rPr lang="ru-RU" sz="2400" dirty="0" err="1">
                <a:solidFill>
                  <a:schemeClr val="accent2"/>
                </a:solidFill>
              </a:rPr>
              <a:t>Дикси</a:t>
            </a:r>
            <a:r>
              <a:rPr lang="ru-RU" sz="2400" dirty="0" smtClean="0">
                <a:solidFill>
                  <a:schemeClr val="accent2"/>
                </a:solidFill>
              </a:rPr>
              <a:t>».</a:t>
            </a:r>
          </a:p>
          <a:p>
            <a:pPr lvl="1"/>
            <a:r>
              <a:rPr lang="ru-RU" sz="2400" dirty="0" smtClean="0">
                <a:solidFill>
                  <a:schemeClr val="accent2"/>
                </a:solidFill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Проверено более 200 договоров</a:t>
            </a:r>
            <a:r>
              <a:rPr lang="ru-RU" sz="2400" dirty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с местными поставщиками</a:t>
            </a:r>
          </a:p>
          <a:p>
            <a:pPr lvl="1"/>
            <a:endParaRPr lang="ru-RU" sz="2400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Проведен опрос крупнейших поставщиков</a:t>
            </a:r>
          </a:p>
          <a:p>
            <a:pPr lvl="1"/>
            <a:endParaRPr lang="ru-RU" sz="2400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Выявлены нарушения, принимаются меры по привлечению к ответственности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57188" y="79375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800" dirty="0" smtClean="0">
                <a:solidFill>
                  <a:srgbClr val="333399"/>
                </a:solidFill>
                <a:latin typeface="Arial" charset="0"/>
              </a:rPr>
              <a:t>Контроль торговой деятельности</a:t>
            </a:r>
            <a:endParaRPr lang="ru-RU" sz="2800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800" dirty="0">
                <a:solidFill>
                  <a:srgbClr val="333399"/>
                </a:solidFill>
                <a:latin typeface="Arial" charset="0"/>
              </a:rPr>
              <a:t>Контроль торговой деятельности</a:t>
            </a:r>
            <a:endParaRPr lang="ru-RU" sz="2800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32144" y="1196752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charset="0"/>
                <a:ea typeface="MS PGothic" pitchFamily="34" charset="-128"/>
              </a:rPr>
              <a:t>Результаты проверок:</a:t>
            </a:r>
            <a:endParaRPr lang="ru-RU" dirty="0">
              <a:latin typeface="Arial" charset="0"/>
              <a:ea typeface="MS PGothic" pitchFamily="34" charset="-128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4644" y="3429000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в</a:t>
            </a:r>
            <a:r>
              <a:rPr lang="ru-RU" dirty="0" smtClean="0">
                <a:solidFill>
                  <a:schemeClr val="accent2"/>
                </a:solidFill>
              </a:rPr>
              <a:t> договорах поставки у</a:t>
            </a:r>
            <a:r>
              <a:rPr lang="ru-RU" dirty="0" smtClean="0">
                <a:solidFill>
                  <a:schemeClr val="accent2"/>
                </a:solidFill>
              </a:rPr>
              <a:t>жесточены штрафные санкции для поставщиков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4644" y="4077072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в</a:t>
            </a:r>
            <a:r>
              <a:rPr lang="ru-RU" dirty="0" smtClean="0">
                <a:solidFill>
                  <a:schemeClr val="accent2"/>
                </a:solidFill>
              </a:rPr>
              <a:t>ключение в договор поставки запрета на перемену лиц в обязательстве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4375" y="2089561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договоры приведены в соответствие с новыми требованиями Закона (исключение «Монетка»)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4375" y="2737633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большинство ТС отказалось от взимания вознаграждения (некоторые превышают предельный размер)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5454" y="4718282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«Монетка» и «Метро» привлечены к административной ответственности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4284</TotalTime>
  <Words>584</Words>
  <Application>Microsoft Office PowerPoint</Application>
  <PresentationFormat>Экран (4:3)</PresentationFormat>
  <Paragraphs>125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Управление Федеральной антимонопольной службы по Тюменской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Полухин Дмитрий Александрович</dc:creator>
  <cp:lastModifiedBy>Полухин Д.А.</cp:lastModifiedBy>
  <cp:revision>119</cp:revision>
  <cp:lastPrinted>2015-09-03T08:13:05Z</cp:lastPrinted>
  <dcterms:created xsi:type="dcterms:W3CDTF">2010-02-27T17:01:50Z</dcterms:created>
  <dcterms:modified xsi:type="dcterms:W3CDTF">2017-09-28T13:05:39Z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