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58" r:id="rId2"/>
    <p:sldId id="464" r:id="rId3"/>
    <p:sldId id="465" r:id="rId4"/>
    <p:sldId id="476" r:id="rId5"/>
    <p:sldId id="468" r:id="rId6"/>
    <p:sldId id="479" r:id="rId7"/>
    <p:sldId id="442" r:id="rId8"/>
    <p:sldId id="478" r:id="rId9"/>
    <p:sldId id="477" r:id="rId10"/>
    <p:sldId id="480" r:id="rId11"/>
    <p:sldId id="470" r:id="rId12"/>
    <p:sldId id="459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3300"/>
    <a:srgbClr val="FF3300"/>
    <a:srgbClr val="FF0066"/>
    <a:srgbClr val="FFFF00"/>
    <a:srgbClr val="0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0860" autoAdjust="0"/>
  </p:normalViewPr>
  <p:slideViewPr>
    <p:cSldViewPr>
      <p:cViewPr varScale="1">
        <p:scale>
          <a:sx n="82" d="100"/>
          <a:sy n="82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8A37E-32A5-4FAD-8DE7-3ECD8B394BB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C8EBA5-DAE5-46F3-801B-DED2BAB7AC8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333399"/>
              </a:solidFill>
            </a:rPr>
            <a:t>Злоупотребление </a:t>
          </a:r>
          <a:r>
            <a:rPr lang="ru-RU" sz="2400" dirty="0" smtClean="0">
              <a:solidFill>
                <a:srgbClr val="333399"/>
              </a:solidFill>
            </a:rPr>
            <a:t>А</a:t>
          </a:r>
          <a:r>
            <a:rPr lang="ru-RU" sz="24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О «Аэропорт Рощино» </a:t>
          </a:r>
          <a:r>
            <a:rPr lang="ru-RU" sz="24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своим </a:t>
          </a:r>
          <a:r>
            <a:rPr lang="ru-RU" sz="2400" dirty="0" smtClean="0">
              <a:solidFill>
                <a:srgbClr val="333399"/>
              </a:solidFill>
            </a:rPr>
            <a:t>доминирующим положением</a:t>
          </a:r>
          <a:endParaRPr lang="ru-RU" sz="2400" dirty="0">
            <a:solidFill>
              <a:srgbClr val="333399"/>
            </a:solidFill>
          </a:endParaRPr>
        </a:p>
      </dgm:t>
    </dgm:pt>
    <dgm:pt modelId="{BB27B532-D9D3-4702-851A-D09925E5F758}" type="parTrans" cxnId="{2BCD273A-ACC9-4A72-9B14-A83378F457F3}">
      <dgm:prSet/>
      <dgm:spPr/>
      <dgm:t>
        <a:bodyPr/>
        <a:lstStyle/>
        <a:p>
          <a:endParaRPr lang="ru-RU"/>
        </a:p>
      </dgm:t>
    </dgm:pt>
    <dgm:pt modelId="{F35E525B-6A75-403D-AA22-C6A029EBF694}" type="sibTrans" cxnId="{2BCD273A-ACC9-4A72-9B14-A83378F457F3}">
      <dgm:prSet/>
      <dgm:spPr/>
      <dgm:t>
        <a:bodyPr/>
        <a:lstStyle/>
        <a:p>
          <a:endParaRPr lang="ru-RU"/>
        </a:p>
      </dgm:t>
    </dgm:pt>
    <dgm:pt modelId="{1CB88F40-7E65-4D7D-95E6-8DD4C1902431}">
      <dgm:prSet phldrT="[Текст]"/>
      <dgm:spPr/>
      <dgm:t>
        <a:bodyPr/>
        <a:lstStyle/>
        <a:p>
          <a:r>
            <a:rPr lang="ru-RU" b="0" dirty="0" smtClean="0">
              <a:solidFill>
                <a:srgbClr val="333399"/>
              </a:solidFill>
            </a:rPr>
            <a:t>необоснованное взимание с поставщика бортового питания платы за проведение предполетного досмотра</a:t>
          </a:r>
          <a:endParaRPr lang="ru-RU" b="0" dirty="0">
            <a:solidFill>
              <a:srgbClr val="333399"/>
            </a:solidFill>
          </a:endParaRPr>
        </a:p>
      </dgm:t>
    </dgm:pt>
    <dgm:pt modelId="{A688F383-FF9C-4AC1-B9F3-92EABE97C5DD}" type="parTrans" cxnId="{EA9CD977-0C44-438B-804E-481AE392B5D1}">
      <dgm:prSet/>
      <dgm:spPr/>
      <dgm:t>
        <a:bodyPr/>
        <a:lstStyle/>
        <a:p>
          <a:endParaRPr lang="ru-RU"/>
        </a:p>
      </dgm:t>
    </dgm:pt>
    <dgm:pt modelId="{CE740B48-4CA4-4BA9-A0F7-1FFA2928486F}" type="sibTrans" cxnId="{EA9CD977-0C44-438B-804E-481AE392B5D1}">
      <dgm:prSet/>
      <dgm:spPr/>
      <dgm:t>
        <a:bodyPr/>
        <a:lstStyle/>
        <a:p>
          <a:endParaRPr lang="ru-RU"/>
        </a:p>
      </dgm:t>
    </dgm:pt>
    <dgm:pt modelId="{B95070C3-C514-4268-8670-107861EE1F7A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воспрепятствование доступу субъекту малого бизнеса на товарный рынок обеспечения бортовым питанием</a:t>
          </a:r>
          <a:endParaRPr lang="ru-RU" dirty="0">
            <a:solidFill>
              <a:srgbClr val="333399"/>
            </a:solidFill>
          </a:endParaRPr>
        </a:p>
      </dgm:t>
    </dgm:pt>
    <dgm:pt modelId="{1C548E30-B9B1-4664-BE71-AE63B41A5140}" type="parTrans" cxnId="{760C5AD7-2470-46C7-ABA3-4F26C9F153C4}">
      <dgm:prSet/>
      <dgm:spPr/>
      <dgm:t>
        <a:bodyPr/>
        <a:lstStyle/>
        <a:p>
          <a:endParaRPr lang="ru-RU"/>
        </a:p>
      </dgm:t>
    </dgm:pt>
    <dgm:pt modelId="{AE731E61-C498-49DD-B8A4-36868826B62A}" type="sibTrans" cxnId="{760C5AD7-2470-46C7-ABA3-4F26C9F153C4}">
      <dgm:prSet/>
      <dgm:spPr/>
      <dgm:t>
        <a:bodyPr/>
        <a:lstStyle/>
        <a:p>
          <a:endParaRPr lang="ru-RU"/>
        </a:p>
      </dgm:t>
    </dgm:pt>
    <dgm:pt modelId="{8D4B7003-3223-4884-B0F3-B18AF4ED4163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экономический интерес монополиста – укрупнение своей доли на рынке обеспечения бортовым питанием</a:t>
          </a:r>
          <a:endParaRPr lang="ru-RU" dirty="0">
            <a:solidFill>
              <a:srgbClr val="333399"/>
            </a:solidFill>
          </a:endParaRPr>
        </a:p>
      </dgm:t>
    </dgm:pt>
    <dgm:pt modelId="{B8198848-FB7B-4F27-861A-6107D9780EB1}" type="parTrans" cxnId="{81F1F0FC-AD52-4B84-95A6-4C9C0EA3280C}">
      <dgm:prSet/>
      <dgm:spPr/>
      <dgm:t>
        <a:bodyPr/>
        <a:lstStyle/>
        <a:p>
          <a:endParaRPr lang="ru-RU"/>
        </a:p>
      </dgm:t>
    </dgm:pt>
    <dgm:pt modelId="{EFF0AD2B-4300-4FA3-80CA-BFBA5BD72314}" type="sibTrans" cxnId="{81F1F0FC-AD52-4B84-95A6-4C9C0EA3280C}">
      <dgm:prSet/>
      <dgm:spPr/>
      <dgm:t>
        <a:bodyPr/>
        <a:lstStyle/>
        <a:p>
          <a:endParaRPr lang="ru-RU"/>
        </a:p>
      </dgm:t>
    </dgm:pt>
    <dgm:pt modelId="{18EE04FE-E98D-4501-9838-A6DD6B0EF755}" type="pres">
      <dgm:prSet presAssocID="{A0B8A37E-32A5-4FAD-8DE7-3ECD8B394B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B81B4-7E65-45DD-802D-6036A5050DFB}" type="pres">
      <dgm:prSet presAssocID="{A8C8EBA5-DAE5-46F3-801B-DED2BAB7AC84}" presName="roof" presStyleLbl="dkBgShp" presStyleIdx="0" presStyleCnt="2"/>
      <dgm:spPr/>
      <dgm:t>
        <a:bodyPr/>
        <a:lstStyle/>
        <a:p>
          <a:endParaRPr lang="ru-RU"/>
        </a:p>
      </dgm:t>
    </dgm:pt>
    <dgm:pt modelId="{1DCDF2C7-B1B8-40EB-9E50-B8AEE993857C}" type="pres">
      <dgm:prSet presAssocID="{A8C8EBA5-DAE5-46F3-801B-DED2BAB7AC84}" presName="pillars" presStyleCnt="0"/>
      <dgm:spPr/>
    </dgm:pt>
    <dgm:pt modelId="{9A802B7A-B2A6-48B3-9DEF-E0D85600B644}" type="pres">
      <dgm:prSet presAssocID="{A8C8EBA5-DAE5-46F3-801B-DED2BAB7AC8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8A77D-BF97-4FCD-AA4B-41A01DF5BDD6}" type="pres">
      <dgm:prSet presAssocID="{B95070C3-C514-4268-8670-107861EE1F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88067-AC67-4349-963A-C0050A636384}" type="pres">
      <dgm:prSet presAssocID="{8D4B7003-3223-4884-B0F3-B18AF4ED416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DF016-B0EF-4C06-B9DC-CDA6BA3794A7}" type="pres">
      <dgm:prSet presAssocID="{A8C8EBA5-DAE5-46F3-801B-DED2BAB7AC84}" presName="base" presStyleLbl="dkBgShp" presStyleIdx="1" presStyleCnt="2"/>
      <dgm:spPr/>
    </dgm:pt>
  </dgm:ptLst>
  <dgm:cxnLst>
    <dgm:cxn modelId="{81F1F0FC-AD52-4B84-95A6-4C9C0EA3280C}" srcId="{A8C8EBA5-DAE5-46F3-801B-DED2BAB7AC84}" destId="{8D4B7003-3223-4884-B0F3-B18AF4ED4163}" srcOrd="2" destOrd="0" parTransId="{B8198848-FB7B-4F27-861A-6107D9780EB1}" sibTransId="{EFF0AD2B-4300-4FA3-80CA-BFBA5BD72314}"/>
    <dgm:cxn modelId="{78351ACE-3301-44B3-84FC-816C63512047}" type="presOf" srcId="{A0B8A37E-32A5-4FAD-8DE7-3ECD8B394BB9}" destId="{18EE04FE-E98D-4501-9838-A6DD6B0EF755}" srcOrd="0" destOrd="0" presId="urn:microsoft.com/office/officeart/2005/8/layout/hList3"/>
    <dgm:cxn modelId="{EA9CD977-0C44-438B-804E-481AE392B5D1}" srcId="{A8C8EBA5-DAE5-46F3-801B-DED2BAB7AC84}" destId="{1CB88F40-7E65-4D7D-95E6-8DD4C1902431}" srcOrd="0" destOrd="0" parTransId="{A688F383-FF9C-4AC1-B9F3-92EABE97C5DD}" sibTransId="{CE740B48-4CA4-4BA9-A0F7-1FFA2928486F}"/>
    <dgm:cxn modelId="{760C5AD7-2470-46C7-ABA3-4F26C9F153C4}" srcId="{A8C8EBA5-DAE5-46F3-801B-DED2BAB7AC84}" destId="{B95070C3-C514-4268-8670-107861EE1F7A}" srcOrd="1" destOrd="0" parTransId="{1C548E30-B9B1-4664-BE71-AE63B41A5140}" sibTransId="{AE731E61-C498-49DD-B8A4-36868826B62A}"/>
    <dgm:cxn modelId="{2BCD273A-ACC9-4A72-9B14-A83378F457F3}" srcId="{A0B8A37E-32A5-4FAD-8DE7-3ECD8B394BB9}" destId="{A8C8EBA5-DAE5-46F3-801B-DED2BAB7AC84}" srcOrd="0" destOrd="0" parTransId="{BB27B532-D9D3-4702-851A-D09925E5F758}" sibTransId="{F35E525B-6A75-403D-AA22-C6A029EBF694}"/>
    <dgm:cxn modelId="{E80EEDD8-4FB2-4F95-93E3-610E9D2739F9}" type="presOf" srcId="{A8C8EBA5-DAE5-46F3-801B-DED2BAB7AC84}" destId="{3BEB81B4-7E65-45DD-802D-6036A5050DFB}" srcOrd="0" destOrd="0" presId="urn:microsoft.com/office/officeart/2005/8/layout/hList3"/>
    <dgm:cxn modelId="{AD2173E4-6A15-46C3-A706-F0B244A00DC9}" type="presOf" srcId="{B95070C3-C514-4268-8670-107861EE1F7A}" destId="{2F18A77D-BF97-4FCD-AA4B-41A01DF5BDD6}" srcOrd="0" destOrd="0" presId="urn:microsoft.com/office/officeart/2005/8/layout/hList3"/>
    <dgm:cxn modelId="{8DBD959B-9C05-4277-8AD4-C0C340C5B9C8}" type="presOf" srcId="{1CB88F40-7E65-4D7D-95E6-8DD4C1902431}" destId="{9A802B7A-B2A6-48B3-9DEF-E0D85600B644}" srcOrd="0" destOrd="0" presId="urn:microsoft.com/office/officeart/2005/8/layout/hList3"/>
    <dgm:cxn modelId="{75E4D1FB-B094-45E9-A9E6-71AAF5EEBEB3}" type="presOf" srcId="{8D4B7003-3223-4884-B0F3-B18AF4ED4163}" destId="{27988067-AC67-4349-963A-C0050A636384}" srcOrd="0" destOrd="0" presId="urn:microsoft.com/office/officeart/2005/8/layout/hList3"/>
    <dgm:cxn modelId="{CB797791-DC85-4A1C-B8A3-E63D5613431D}" type="presParOf" srcId="{18EE04FE-E98D-4501-9838-A6DD6B0EF755}" destId="{3BEB81B4-7E65-45DD-802D-6036A5050DFB}" srcOrd="0" destOrd="0" presId="urn:microsoft.com/office/officeart/2005/8/layout/hList3"/>
    <dgm:cxn modelId="{A2C7356D-6095-4E3F-8858-DDE88EE3B31C}" type="presParOf" srcId="{18EE04FE-E98D-4501-9838-A6DD6B0EF755}" destId="{1DCDF2C7-B1B8-40EB-9E50-B8AEE993857C}" srcOrd="1" destOrd="0" presId="urn:microsoft.com/office/officeart/2005/8/layout/hList3"/>
    <dgm:cxn modelId="{EF476869-E044-4F24-920C-89702BBBA5AC}" type="presParOf" srcId="{1DCDF2C7-B1B8-40EB-9E50-B8AEE993857C}" destId="{9A802B7A-B2A6-48B3-9DEF-E0D85600B644}" srcOrd="0" destOrd="0" presId="urn:microsoft.com/office/officeart/2005/8/layout/hList3"/>
    <dgm:cxn modelId="{9253DDF9-5B64-46D1-8E3F-D744DB0BB2B8}" type="presParOf" srcId="{1DCDF2C7-B1B8-40EB-9E50-B8AEE993857C}" destId="{2F18A77D-BF97-4FCD-AA4B-41A01DF5BDD6}" srcOrd="1" destOrd="0" presId="urn:microsoft.com/office/officeart/2005/8/layout/hList3"/>
    <dgm:cxn modelId="{53D09E54-2732-4FFD-9D6E-51353DDAB598}" type="presParOf" srcId="{1DCDF2C7-B1B8-40EB-9E50-B8AEE993857C}" destId="{27988067-AC67-4349-963A-C0050A636384}" srcOrd="2" destOrd="0" presId="urn:microsoft.com/office/officeart/2005/8/layout/hList3"/>
    <dgm:cxn modelId="{025FDB19-2810-4143-86B9-3129A48C322D}" type="presParOf" srcId="{18EE04FE-E98D-4501-9838-A6DD6B0EF755}" destId="{1B0DF016-B0EF-4C06-B9DC-CDA6BA3794A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B81B4-7E65-45DD-802D-6036A5050DFB}">
      <dsp:nvSpPr>
        <dsp:cNvPr id="0" name=""/>
        <dsp:cNvSpPr/>
      </dsp:nvSpPr>
      <dsp:spPr>
        <a:xfrm>
          <a:off x="0" y="0"/>
          <a:ext cx="7848872" cy="15769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333399"/>
              </a:solidFill>
            </a:rPr>
            <a:t>Злоупотребление </a:t>
          </a:r>
          <a:r>
            <a:rPr lang="ru-RU" sz="2400" kern="1200" dirty="0" smtClean="0">
              <a:solidFill>
                <a:srgbClr val="333399"/>
              </a:solidFill>
            </a:rPr>
            <a:t>А</a:t>
          </a:r>
          <a:r>
            <a:rPr lang="ru-RU" sz="2400" kern="12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О «Аэропорт Рощино» </a:t>
          </a:r>
          <a:r>
            <a:rPr lang="ru-RU" sz="2400" kern="12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своим </a:t>
          </a:r>
          <a:r>
            <a:rPr lang="ru-RU" sz="2400" kern="1200" dirty="0" smtClean="0">
              <a:solidFill>
                <a:srgbClr val="333399"/>
              </a:solidFill>
            </a:rPr>
            <a:t>доминирующим положением</a:t>
          </a:r>
          <a:endParaRPr lang="ru-RU" sz="2400" kern="1200" dirty="0">
            <a:solidFill>
              <a:srgbClr val="333399"/>
            </a:solidFill>
          </a:endParaRPr>
        </a:p>
      </dsp:txBody>
      <dsp:txXfrm>
        <a:off x="0" y="0"/>
        <a:ext cx="7848872" cy="1576975"/>
      </dsp:txXfrm>
    </dsp:sp>
    <dsp:sp modelId="{9A802B7A-B2A6-48B3-9DEF-E0D85600B644}">
      <dsp:nvSpPr>
        <dsp:cNvPr id="0" name=""/>
        <dsp:cNvSpPr/>
      </dsp:nvSpPr>
      <dsp:spPr>
        <a:xfrm>
          <a:off x="3832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333399"/>
              </a:solidFill>
            </a:rPr>
            <a:t>необоснованное взимание с поставщика бортового питания платы за проведение предполетного досмотра</a:t>
          </a:r>
          <a:endParaRPr lang="ru-RU" sz="2000" b="0" kern="1200" dirty="0">
            <a:solidFill>
              <a:srgbClr val="333399"/>
            </a:solidFill>
          </a:endParaRPr>
        </a:p>
      </dsp:txBody>
      <dsp:txXfrm>
        <a:off x="3832" y="1576975"/>
        <a:ext cx="2613735" cy="3311647"/>
      </dsp:txXfrm>
    </dsp:sp>
    <dsp:sp modelId="{2F18A77D-BF97-4FCD-AA4B-41A01DF5BDD6}">
      <dsp:nvSpPr>
        <dsp:cNvPr id="0" name=""/>
        <dsp:cNvSpPr/>
      </dsp:nvSpPr>
      <dsp:spPr>
        <a:xfrm>
          <a:off x="2617568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333399"/>
              </a:solidFill>
            </a:rPr>
            <a:t>воспрепятствование доступу субъекту малого бизнеса на товарный рынок обеспечения бортовым питанием</a:t>
          </a:r>
          <a:endParaRPr lang="ru-RU" sz="2000" kern="1200" dirty="0">
            <a:solidFill>
              <a:srgbClr val="333399"/>
            </a:solidFill>
          </a:endParaRPr>
        </a:p>
      </dsp:txBody>
      <dsp:txXfrm>
        <a:off x="2617568" y="1576975"/>
        <a:ext cx="2613735" cy="3311647"/>
      </dsp:txXfrm>
    </dsp:sp>
    <dsp:sp modelId="{27988067-AC67-4349-963A-C0050A636384}">
      <dsp:nvSpPr>
        <dsp:cNvPr id="0" name=""/>
        <dsp:cNvSpPr/>
      </dsp:nvSpPr>
      <dsp:spPr>
        <a:xfrm>
          <a:off x="5231303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333399"/>
              </a:solidFill>
            </a:rPr>
            <a:t>экономический интерес монополиста – укрупнение своей доли на рынке обеспечения бортовым питанием</a:t>
          </a:r>
          <a:endParaRPr lang="ru-RU" sz="2000" kern="1200" dirty="0">
            <a:solidFill>
              <a:srgbClr val="333399"/>
            </a:solidFill>
          </a:endParaRPr>
        </a:p>
      </dsp:txBody>
      <dsp:txXfrm>
        <a:off x="5231303" y="1576975"/>
        <a:ext cx="2613735" cy="3311647"/>
      </dsp:txXfrm>
    </dsp:sp>
    <dsp:sp modelId="{1B0DF016-B0EF-4C06-B9DC-CDA6BA3794A7}">
      <dsp:nvSpPr>
        <dsp:cNvPr id="0" name=""/>
        <dsp:cNvSpPr/>
      </dsp:nvSpPr>
      <dsp:spPr>
        <a:xfrm>
          <a:off x="0" y="4888623"/>
          <a:ext cx="7848872" cy="3679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90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2" y="4721895"/>
            <a:ext cx="5409562" cy="447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90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fld id="{0F9BD167-7FAD-4312-BF3F-7BB9C9E0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A3717-557B-4723-B594-7F1BF4BD777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4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3"/>
          <p:cNvSpPr txBox="1">
            <a:spLocks noGrp="1" noChangeArrowheads="1"/>
          </p:cNvSpPr>
          <p:nvPr/>
        </p:nvSpPr>
        <p:spPr bwMode="auto">
          <a:xfrm>
            <a:off x="3832169" y="9445389"/>
            <a:ext cx="292899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9" tIns="45475" rIns="90949" bIns="45475" anchor="b"/>
          <a:lstStyle/>
          <a:p>
            <a:pPr algn="r" defTabSz="909724" eaLnBrk="0" hangingPunct="0">
              <a:spcBef>
                <a:spcPct val="20000"/>
              </a:spcBef>
            </a:pPr>
            <a:fld id="{43413332-1D7A-471E-BD7C-6EEF9F601F6E}" type="slidenum">
              <a:rPr lang="ru-RU" sz="1200">
                <a:latin typeface="Tahoma" pitchFamily="34" charset="0"/>
                <a:cs typeface="Times New Roman" pitchFamily="18" charset="0"/>
              </a:rPr>
              <a:pPr algn="r" defTabSz="909724" eaLnBrk="0" hangingPunct="0">
                <a:spcBef>
                  <a:spcPct val="20000"/>
                </a:spcBef>
              </a:pPr>
              <a:t>3</a:t>
            </a:fld>
            <a:endParaRPr lang="ru-RU" sz="12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4538"/>
            <a:ext cx="4972050" cy="37306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595" y="4723494"/>
            <a:ext cx="4957976" cy="4474131"/>
          </a:xfrm>
          <a:noFill/>
          <a:ln/>
        </p:spPr>
        <p:txBody>
          <a:bodyPr lIns="90949" tIns="45475" rIns="90949" bIns="45475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932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7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8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9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10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12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004A-E8E3-48BF-80DC-76AAA06F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C108-4D12-4685-8F2F-49F80660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D382-33F1-406C-94EE-8C64EF9F8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74232-883E-4567-9F2D-C9ECF0F3D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5F32-3D78-4720-913C-7CD25A42B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E196-6C2E-44B5-91AF-D95C35C26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0795-4ED5-4DA1-8751-40490D82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9C03C-30A8-4CFA-9880-527F85C0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FAD6-2A0B-45A7-BC76-67BB2DE6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CC22-E959-4E40-8474-42E7A1730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A423F-60D4-4F70-B3FD-EA25300E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BF795-735D-48ED-9592-ED1859CA0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2DE8-BE78-4220-8D91-188796CCB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8196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CE742F5B-0160-4017-8527-F2ED755F1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 idx="4294967295"/>
          </p:nvPr>
        </p:nvSpPr>
        <p:spPr>
          <a:xfrm>
            <a:off x="2697163" y="142875"/>
            <a:ext cx="6446837" cy="1152525"/>
          </a:xfrm>
        </p:spPr>
        <p:txBody>
          <a:bodyPr/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Федеральной антимонопольной службы по Тюменской области</a:t>
            </a:r>
            <a:endParaRPr lang="en-US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2564904"/>
            <a:ext cx="8496944" cy="378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75000"/>
              </a:lnSpc>
            </a:pPr>
            <a:endParaRPr lang="ru-RU" sz="1050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Антимонопольный контроль: практика выявления и пресечения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нарушений Закона о защите конкуренции за </a:t>
            </a:r>
            <a:r>
              <a:rPr lang="ru-RU" sz="3200" dirty="0" smtClean="0">
                <a:solidFill>
                  <a:srgbClr val="002060"/>
                </a:solidFill>
              </a:rPr>
              <a:t>2 полугодие </a:t>
            </a:r>
            <a:r>
              <a:rPr lang="ru-RU" sz="3200" dirty="0" smtClean="0">
                <a:solidFill>
                  <a:srgbClr val="002060"/>
                </a:solidFill>
              </a:rPr>
              <a:t>2017 года</a:t>
            </a:r>
            <a:r>
              <a:rPr lang="ru-RU" sz="3200" dirty="0" smtClean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Заместитель руководителя Тюменского УФАС России</a:t>
            </a:r>
            <a:endParaRPr lang="ru-RU" sz="2000" dirty="0">
              <a:solidFill>
                <a:schemeClr val="accent6"/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Д.А. </a:t>
            </a:r>
            <a:r>
              <a:rPr lang="ru-RU" sz="2000" dirty="0" err="1" smtClean="0">
                <a:solidFill>
                  <a:schemeClr val="accent6"/>
                </a:solidFill>
              </a:rPr>
              <a:t>Полухин</a:t>
            </a:r>
            <a:endParaRPr lang="ru-RU" sz="2000" dirty="0" smtClean="0">
              <a:solidFill>
                <a:schemeClr val="accent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79388" y="908720"/>
            <a:ext cx="882173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800" b="1" dirty="0" smtClean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Судами подтверждено соглашение между ПАО «Росгосстрах» и ИП Пономаревым</a:t>
            </a: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450850" algn="ctr">
              <a:defRPr/>
            </a:pP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</a:rPr>
              <a:t>период существования </a:t>
            </a:r>
            <a:r>
              <a:rPr lang="ru-RU" sz="2800" dirty="0" smtClean="0">
                <a:solidFill>
                  <a:srgbClr val="333399"/>
                </a:solidFill>
              </a:rPr>
              <a:t>2014-2016 </a:t>
            </a:r>
            <a:r>
              <a:rPr lang="ru-RU" sz="2800" dirty="0" smtClean="0">
                <a:solidFill>
                  <a:srgbClr val="333399"/>
                </a:solidFill>
              </a:rPr>
              <a:t>г.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>
                <a:solidFill>
                  <a:srgbClr val="333399"/>
                </a:solidFill>
              </a:rPr>
              <a:t>передел рынка услуг техосмотра г. </a:t>
            </a:r>
            <a:r>
              <a:rPr lang="ru-RU" sz="2800" dirty="0" smtClean="0">
                <a:solidFill>
                  <a:srgbClr val="333399"/>
                </a:solidFill>
              </a:rPr>
              <a:t>Тюмень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укрупнение положения ПАО «Росгосстрах»</a:t>
            </a:r>
            <a:endParaRPr lang="ru-RU" sz="2800" dirty="0" smtClean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800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</a:t>
            </a: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овокупный доход 80 млн. рублей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п</a:t>
            </a: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редписания исполнены, соглашение расторгнуто</a:t>
            </a: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10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  <p:extLst>
      <p:ext uri="{BB962C8B-B14F-4D97-AF65-F5344CB8AC3E}">
        <p14:creationId xmlns:p14="http://schemas.microsoft.com/office/powerpoint/2010/main" val="38414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96163-1F16-4055-AD57-00AD2649E7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7504" y="1340768"/>
            <a:ext cx="89289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Возбуждено 53 административных дела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общая сумма наложенных штрафов - </a:t>
            </a:r>
            <a:r>
              <a:rPr lang="ru-RU" sz="2400" dirty="0" smtClean="0">
                <a:solidFill>
                  <a:schemeClr val="accent2"/>
                </a:solidFill>
              </a:rPr>
              <a:t>14,6 </a:t>
            </a:r>
            <a:r>
              <a:rPr lang="ru-RU" sz="2400" dirty="0" smtClean="0">
                <a:solidFill>
                  <a:schemeClr val="accent2"/>
                </a:solidFill>
              </a:rPr>
              <a:t>млн. рублей</a:t>
            </a:r>
          </a:p>
          <a:p>
            <a:pPr lvl="1"/>
            <a:endParaRPr lang="ru-RU" sz="2400" dirty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общая </a:t>
            </a:r>
            <a:r>
              <a:rPr lang="ru-RU" sz="2400" dirty="0">
                <a:solidFill>
                  <a:schemeClr val="accent2"/>
                </a:solidFill>
              </a:rPr>
              <a:t>сумма </a:t>
            </a:r>
            <a:r>
              <a:rPr lang="ru-RU" sz="2400" dirty="0" smtClean="0">
                <a:solidFill>
                  <a:schemeClr val="accent2"/>
                </a:solidFill>
              </a:rPr>
              <a:t>уплаченных штрафов – </a:t>
            </a:r>
            <a:r>
              <a:rPr lang="ru-RU" sz="2400" dirty="0" smtClean="0">
                <a:solidFill>
                  <a:schemeClr val="accent2"/>
                </a:solidFill>
              </a:rPr>
              <a:t>12 </a:t>
            </a:r>
            <a:r>
              <a:rPr lang="ru-RU" sz="2400" dirty="0" smtClean="0">
                <a:solidFill>
                  <a:schemeClr val="accent2"/>
                </a:solidFill>
              </a:rPr>
              <a:t>млн. рублей</a:t>
            </a:r>
          </a:p>
          <a:p>
            <a:pPr lvl="1"/>
            <a:endParaRPr lang="ru-RU" sz="2400" dirty="0">
              <a:solidFill>
                <a:schemeClr val="accent2"/>
              </a:solidFill>
            </a:endParaRPr>
          </a:p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основная </a:t>
            </a:r>
            <a:r>
              <a:rPr lang="ru-RU" sz="2400" dirty="0">
                <a:solidFill>
                  <a:schemeClr val="accent2"/>
                </a:solidFill>
              </a:rPr>
              <a:t>масса </a:t>
            </a:r>
            <a:r>
              <a:rPr lang="ru-RU" sz="2400" dirty="0" smtClean="0">
                <a:solidFill>
                  <a:schemeClr val="accent2"/>
                </a:solidFill>
              </a:rPr>
              <a:t>обжалованных в суд постановлений </a:t>
            </a:r>
            <a:r>
              <a:rPr lang="ru-RU" sz="2400" dirty="0">
                <a:solidFill>
                  <a:schemeClr val="accent2"/>
                </a:solidFill>
              </a:rPr>
              <a:t>о привлечении к административной ответственности </a:t>
            </a:r>
            <a:r>
              <a:rPr lang="ru-RU" sz="2400" dirty="0" smtClean="0">
                <a:solidFill>
                  <a:schemeClr val="accent2"/>
                </a:solidFill>
              </a:rPr>
              <a:t>остается </a:t>
            </a:r>
            <a:r>
              <a:rPr lang="ru-RU" sz="2400" dirty="0">
                <a:solidFill>
                  <a:schemeClr val="accent2"/>
                </a:solidFill>
              </a:rPr>
              <a:t>в силе, но размер штрафных санкций </a:t>
            </a:r>
            <a:r>
              <a:rPr lang="ru-RU" sz="2400" dirty="0" smtClean="0">
                <a:solidFill>
                  <a:schemeClr val="accent2"/>
                </a:solidFill>
              </a:rPr>
              <a:t>зачастую снижается судами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700" dirty="0" smtClean="0">
                <a:solidFill>
                  <a:srgbClr val="333399"/>
                </a:solidFill>
                <a:latin typeface="Arial" charset="0"/>
              </a:rPr>
              <a:t>Привлечение к административной ответственности</a:t>
            </a:r>
            <a:endParaRPr lang="ru-RU" sz="2700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339752" y="2631831"/>
            <a:ext cx="4824537" cy="2237329"/>
            <a:chOff x="1828801" y="2743200"/>
            <a:chExt cx="4190999" cy="216188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10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 smtClean="0"/>
                <a:t>www.tyumen.fas.gov.ru</a:t>
              </a:r>
              <a:endParaRPr lang="en-US" altLang="ru-RU" sz="2769" dirty="0"/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rgbClr val="333399"/>
                </a:solidFill>
                <a:latin typeface="+mj-lt"/>
                <a:ea typeface="MS PGothic" pitchFamily="34" charset="-128"/>
                <a:cs typeface="MS PGothic" charset="0"/>
              </a:rPr>
              <a:t>Рассмотрение заявлений</a:t>
            </a:r>
            <a:endParaRPr lang="ru-RU" sz="2800" b="1" dirty="0">
              <a:solidFill>
                <a:srgbClr val="333399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1052736"/>
            <a:ext cx="8640762" cy="86409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Рассмотрено </a:t>
            </a:r>
            <a:r>
              <a:rPr lang="ru-RU" dirty="0" smtClean="0">
                <a:latin typeface="+mn-lt"/>
                <a:cs typeface="+mn-cs"/>
              </a:rPr>
              <a:t>100 </a:t>
            </a:r>
            <a:r>
              <a:rPr lang="ru-RU" dirty="0" smtClean="0">
                <a:latin typeface="+mn-lt"/>
                <a:cs typeface="+mn-cs"/>
              </a:rPr>
              <a:t>заявлений (сопоставимо с прошлогодним периодом)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4644" y="2024546"/>
            <a:ext cx="8496300" cy="648667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70% - обращения физических лиц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4644" y="285293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46% 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- жалобы на поставщиков 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коммунальных ресурсов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0560" y="3717032"/>
            <a:ext cx="8496300" cy="720079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25% - жалобы на субъектов естественной монополии 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(электро-, тепло-, водоснабжение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, 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водоотведение)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4644" y="5445224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2</a:t>
            </a:r>
            <a:r>
              <a:rPr lang="ru-RU" dirty="0" smtClean="0">
                <a:solidFill>
                  <a:schemeClr val="accent2"/>
                </a:solidFill>
              </a:rPr>
              <a:t>0</a:t>
            </a:r>
            <a:r>
              <a:rPr lang="ru-RU" dirty="0" smtClean="0">
                <a:solidFill>
                  <a:schemeClr val="accent2"/>
                </a:solidFill>
              </a:rPr>
              <a:t>% - перенаправлено по подведомственности (4 АМП)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850" y="465313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40% - оставлено без рассмотрения (не соответствуют ст. 44 135-ФЗ)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Злоупотребление</a:t>
            </a:r>
            <a:r>
              <a:rPr lang="ru-RU" sz="2400" dirty="0" smtClean="0">
                <a:solidFill>
                  <a:srgbClr val="333399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доминирующим положением</a:t>
            </a:r>
            <a:r>
              <a:rPr lang="ru-RU" sz="2400" dirty="0" smtClean="0">
                <a:solidFill>
                  <a:schemeClr val="accent2"/>
                </a:solidFill>
                <a:latin typeface="+mj-lt"/>
                <a:ea typeface="MS PGothic" pitchFamily="34" charset="-128"/>
                <a:cs typeface="MS PGothic" charset="0"/>
              </a:rPr>
              <a:t> </a:t>
            </a:r>
            <a:endParaRPr lang="ru-RU" sz="2400" dirty="0">
              <a:solidFill>
                <a:schemeClr val="accent2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57830364"/>
              </p:ext>
            </p:extLst>
          </p:nvPr>
        </p:nvGraphicFramePr>
        <p:xfrm>
          <a:off x="683568" y="1124744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46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dirty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Злоупотребление доминирующим положением</a:t>
            </a:r>
            <a:endParaRPr lang="ru-RU" sz="2800" dirty="0">
              <a:solidFill>
                <a:schemeClr val="accent2"/>
              </a:solidFill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1052736"/>
            <a:ext cx="8640762" cy="86409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Судебное обжалование решений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4644" y="2024546"/>
            <a:ext cx="8496300" cy="1044414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2 решения в отношении ООО «Газпром </a:t>
            </a:r>
            <a:r>
              <a:rPr lang="ru-RU" dirty="0" err="1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межрегионгаз</a:t>
            </a: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 Север» подтверждены судами первой и апелляционной инстанций. Предписания исполнены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0560" y="3212976"/>
            <a:ext cx="8496300" cy="1224135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решение в отношен</a:t>
            </a:r>
            <a:r>
              <a:rPr lang="ru-RU" dirty="0" smtClean="0">
                <a:solidFill>
                  <a:srgbClr val="333399"/>
                </a:solidFill>
                <a:latin typeface="Arial" charset="0"/>
                <a:ea typeface="MS PGothic" pitchFamily="34" charset="-128"/>
              </a:rPr>
              <a:t>ии </a:t>
            </a:r>
            <a:r>
              <a:rPr lang="ru-RU" dirty="0">
                <a:solidFill>
                  <a:srgbClr val="333399"/>
                </a:solidFill>
              </a:rPr>
              <a:t>ГБУ Тюменской области  «Объединение Автовокзалов и автостанций» </a:t>
            </a:r>
            <a:r>
              <a:rPr lang="ru-RU" dirty="0" smtClean="0">
                <a:solidFill>
                  <a:srgbClr val="333399"/>
                </a:solidFill>
              </a:rPr>
              <a:t>прошло проверку в суде первой инстанции. Штраф снижен до 325 </a:t>
            </a:r>
            <a:r>
              <a:rPr lang="ru-RU" dirty="0" err="1" smtClean="0">
                <a:solidFill>
                  <a:srgbClr val="333399"/>
                </a:solidFill>
              </a:rPr>
              <a:t>тыс.руб</a:t>
            </a:r>
            <a:r>
              <a:rPr lang="ru-RU" dirty="0" smtClean="0">
                <a:solidFill>
                  <a:srgbClr val="333399"/>
                </a:solidFill>
              </a:rPr>
              <a:t>.</a:t>
            </a:r>
            <a:endParaRPr lang="ru-RU" dirty="0">
              <a:solidFill>
                <a:srgbClr val="333399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8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1619" y="1196752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ea typeface="MS PGothic" pitchFamily="34" charset="-128"/>
              </a:rPr>
              <a:t>Вынесено </a:t>
            </a:r>
            <a:r>
              <a:rPr lang="ru-RU" dirty="0" smtClean="0">
                <a:latin typeface="Arial" charset="0"/>
                <a:ea typeface="MS PGothic" pitchFamily="34" charset="-128"/>
              </a:rPr>
              <a:t>3</a:t>
            </a:r>
            <a:r>
              <a:rPr lang="ru-RU" dirty="0" smtClean="0">
                <a:latin typeface="Arial" charset="0"/>
                <a:ea typeface="MS PGothic" pitchFamily="34" charset="-128"/>
              </a:rPr>
              <a:t>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решения </a:t>
            </a:r>
            <a:r>
              <a:rPr lang="ru-RU" dirty="0">
                <a:latin typeface="Arial" charset="0"/>
                <a:ea typeface="MS PGothic" pitchFamily="34" charset="-128"/>
              </a:rPr>
              <a:t>о наличии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факта заключения картельных соглашений </a:t>
            </a:r>
            <a:r>
              <a:rPr lang="ru-RU" dirty="0" smtClean="0">
                <a:latin typeface="Arial" charset="0"/>
                <a:ea typeface="MS PGothic" pitchFamily="34" charset="-128"/>
              </a:rPr>
              <a:t>по поддержанию цен на торгах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3429000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Товарные рынки, на которых выявлены сговоры на торгах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414908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з</a:t>
            </a:r>
            <a:r>
              <a:rPr lang="ru-RU" dirty="0" smtClean="0">
                <a:solidFill>
                  <a:schemeClr val="accent2"/>
                </a:solidFill>
              </a:rPr>
              <a:t>дравоохранение </a:t>
            </a:r>
            <a:r>
              <a:rPr lang="ru-RU" dirty="0">
                <a:solidFill>
                  <a:schemeClr val="accent2"/>
                </a:solidFill>
              </a:rPr>
              <a:t>(в </a:t>
            </a:r>
            <a:r>
              <a:rPr lang="ru-RU" dirty="0" err="1">
                <a:solidFill>
                  <a:schemeClr val="accent2"/>
                </a:solidFill>
              </a:rPr>
              <a:t>т.ч</a:t>
            </a:r>
            <a:r>
              <a:rPr lang="ru-RU" dirty="0">
                <a:solidFill>
                  <a:schemeClr val="accent2"/>
                </a:solidFill>
              </a:rPr>
              <a:t>. поставка медицинского оборудования, изделий медицинского назначения, расходных материалов</a:t>
            </a:r>
            <a:r>
              <a:rPr lang="ru-RU" dirty="0" smtClean="0">
                <a:solidFill>
                  <a:schemeClr val="accent2"/>
                </a:solidFill>
              </a:rPr>
              <a:t>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4644" y="4797152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333399"/>
                </a:solidFill>
              </a:rPr>
              <a:t>с</a:t>
            </a:r>
            <a:r>
              <a:rPr lang="ru-RU" dirty="0" smtClean="0">
                <a:solidFill>
                  <a:srgbClr val="333399"/>
                </a:solidFill>
              </a:rPr>
              <a:t>одержание </a:t>
            </a:r>
            <a:r>
              <a:rPr lang="ru-RU" dirty="0">
                <a:solidFill>
                  <a:srgbClr val="333399"/>
                </a:solidFill>
              </a:rPr>
              <a:t>объектов электроосвещения автомобильных дорог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7616" y="191589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сговорами охвачено 50 аукционов на общую сумму более 200 </a:t>
            </a:r>
            <a:r>
              <a:rPr lang="ru-RU" dirty="0" err="1" smtClean="0">
                <a:solidFill>
                  <a:schemeClr val="accent2"/>
                </a:solidFill>
              </a:rPr>
              <a:t>млн.руб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7616" y="259189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в сговоры вовлечено 8 лиц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8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1619" y="1196752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ea typeface="MS PGothic" pitchFamily="34" charset="-128"/>
              </a:rPr>
              <a:t>Взаимодействие с правоохранительными органами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3356992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о</a:t>
            </a:r>
            <a:r>
              <a:rPr lang="ru-RU" dirty="0" smtClean="0">
                <a:solidFill>
                  <a:schemeClr val="accent2"/>
                </a:solidFill>
              </a:rPr>
              <a:t>бмен оперативной информацией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3942" y="4122149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333399"/>
                </a:solidFill>
              </a:rPr>
              <a:t>п</a:t>
            </a:r>
            <a:r>
              <a:rPr lang="ru-RU" dirty="0" smtClean="0">
                <a:solidFill>
                  <a:srgbClr val="333399"/>
                </a:solidFill>
              </a:rPr>
              <a:t>одготовка экспертных заключений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7616" y="191589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использование материалов уголовных дел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3942" y="2661788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с</a:t>
            </a:r>
            <a:r>
              <a:rPr lang="ru-RU" dirty="0" smtClean="0">
                <a:solidFill>
                  <a:schemeClr val="accent2"/>
                </a:solidFill>
              </a:rPr>
              <a:t>овместные выездные проверки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4644" y="4856664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333399"/>
                </a:solidFill>
              </a:rPr>
              <a:t>направление материалов для возбуждения уголовных дел</a:t>
            </a:r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61131" y="1124744"/>
            <a:ext cx="8821737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r>
              <a:rPr lang="ru-RU" sz="2800" b="1" dirty="0" smtClean="0">
                <a:ea typeface="MS PGothic" panose="020B0600070205080204" pitchFamily="34" charset="-128"/>
                <a:cs typeface="Arial" panose="020B0604020202020204" pitchFamily="34" charset="0"/>
              </a:rPr>
              <a:t>Реализованные модели поведения компаний при совместном участии в аукционах</a:t>
            </a:r>
          </a:p>
          <a:p>
            <a:pPr indent="342900" algn="ctr">
              <a:spcBef>
                <a:spcPct val="20000"/>
              </a:spcBef>
              <a:defRPr/>
            </a:pPr>
            <a:endParaRPr lang="ru-RU" sz="2800" b="1" dirty="0" smtClean="0"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ru-RU" sz="28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схема «таран»</a:t>
            </a: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endParaRPr lang="ru-RU" sz="2800" b="1" dirty="0" smtClean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8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схема «прикрытие заявок»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endParaRPr lang="ru-RU" sz="2800" b="1" dirty="0" smtClean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8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схема «ротация конкурсных предложений»</a:t>
            </a:r>
            <a:endParaRPr lang="ru-RU" sz="18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7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61130" y="908720"/>
            <a:ext cx="8821737" cy="480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r>
              <a:rPr lang="ru-RU" sz="2800" b="1" dirty="0" smtClean="0">
                <a:ea typeface="MS PGothic" panose="020B0600070205080204" pitchFamily="34" charset="-128"/>
                <a:cs typeface="Arial" panose="020B0604020202020204" pitchFamily="34" charset="0"/>
              </a:rPr>
              <a:t>Признаки сговоров на торгах</a:t>
            </a:r>
          </a:p>
          <a:p>
            <a:pPr indent="342900" algn="ctr">
              <a:spcBef>
                <a:spcPct val="20000"/>
              </a:spcBef>
              <a:defRPr/>
            </a:pPr>
            <a:endParaRPr lang="ru-RU" sz="2800" b="1" dirty="0" smtClean="0"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использование единой инфраструктуры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400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</a:t>
            </a:r>
            <a:r>
              <a:rPr lang="ru-RU" sz="24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овершение действий относительно единообразно и синхронно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400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н</a:t>
            </a:r>
            <a:r>
              <a:rPr lang="ru-RU" sz="24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аличие устойчивых связей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финансовое обеспечение заявок компаньонов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минимальное снижение цены контракта</a:t>
            </a: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ru-RU" sz="2400" dirty="0">
                <a:solidFill>
                  <a:srgbClr val="333399"/>
                </a:solidFill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тсутствие ценовой конкуренции при совместном участии в аукционах и, напротив, активное снижение цены при </a:t>
            </a:r>
            <a:r>
              <a:rPr lang="ru-RU" sz="2400" dirty="0">
                <a:solidFill>
                  <a:srgbClr val="333399"/>
                </a:solidFill>
                <a:cs typeface="Arial" panose="020B0604020202020204" pitchFamily="34" charset="0"/>
              </a:rPr>
              <a:t>раздельном участии в аукционах</a:t>
            </a:r>
            <a:endParaRPr lang="ru-RU" sz="24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8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  <p:extLst>
      <p:ext uri="{BB962C8B-B14F-4D97-AF65-F5344CB8AC3E}">
        <p14:creationId xmlns:p14="http://schemas.microsoft.com/office/powerpoint/2010/main" val="41606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79388" y="693858"/>
            <a:ext cx="882173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800" b="1" dirty="0" smtClean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Судом апелляционной инстанции подтвержден «Медицинский </a:t>
            </a:r>
            <a:r>
              <a:rPr lang="ru-RU" sz="2800" b="1" dirty="0" smtClean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картель»</a:t>
            </a:r>
          </a:p>
          <a:p>
            <a:pPr indent="450850" algn="ctr">
              <a:defRPr/>
            </a:pP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</a:rPr>
              <a:t>период существования 2013-2015 г.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>
                <a:solidFill>
                  <a:srgbClr val="333399"/>
                </a:solidFill>
              </a:rPr>
              <a:t>т</a:t>
            </a:r>
            <a:r>
              <a:rPr lang="ru-RU" sz="2800" dirty="0" smtClean="0">
                <a:solidFill>
                  <a:srgbClr val="333399"/>
                </a:solidFill>
              </a:rPr>
              <a:t>ерритория Тюменской области, ХМАО, ЯНАО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8 компаний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131 аукцион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выручка более 1 </a:t>
            </a:r>
            <a:r>
              <a:rPr lang="ru-RU" sz="2800" dirty="0" err="1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млд</a:t>
            </a: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. рублей</a:t>
            </a:r>
            <a:endParaRPr lang="ru-RU" sz="2800" dirty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9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  <p:extLst>
      <p:ext uri="{BB962C8B-B14F-4D97-AF65-F5344CB8AC3E}">
        <p14:creationId xmlns:p14="http://schemas.microsoft.com/office/powerpoint/2010/main" val="34152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4381</TotalTime>
  <Words>537</Words>
  <Application>Microsoft Office PowerPoint</Application>
  <PresentationFormat>Экран (4:3)</PresentationFormat>
  <Paragraphs>141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Управление Федеральной антимонопольной службы по Тюменской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Полухин Дмитрий Александрович</dc:creator>
  <cp:lastModifiedBy>Полухин Д.А.</cp:lastModifiedBy>
  <cp:revision>130</cp:revision>
  <cp:lastPrinted>2015-09-03T08:13:05Z</cp:lastPrinted>
  <dcterms:created xsi:type="dcterms:W3CDTF">2010-02-27T17:01:50Z</dcterms:created>
  <dcterms:modified xsi:type="dcterms:W3CDTF">2017-12-21T12:11:53Z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